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1.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21.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12" r:id="rId6"/>
    <p:sldMasterId id="2147483714" r:id="rId7"/>
    <p:sldMasterId id="2147483718" r:id="rId8"/>
    <p:sldMasterId id="2147483723" r:id="rId9"/>
    <p:sldMasterId id="2147483725" r:id="rId10"/>
    <p:sldMasterId id="2147483728" r:id="rId11"/>
    <p:sldMasterId id="2147483733" r:id="rId12"/>
    <p:sldMasterId id="2147483735" r:id="rId13"/>
    <p:sldMasterId id="2147483743" r:id="rId14"/>
    <p:sldMasterId id="2147483769" r:id="rId15"/>
    <p:sldMasterId id="2147483794" r:id="rId16"/>
    <p:sldMasterId id="2147483836" r:id="rId17"/>
    <p:sldMasterId id="2147483860" r:id="rId18"/>
    <p:sldMasterId id="2147483880" r:id="rId19"/>
    <p:sldMasterId id="2147483900" r:id="rId20"/>
    <p:sldMasterId id="2147483921" r:id="rId21"/>
    <p:sldMasterId id="2147483945" r:id="rId22"/>
    <p:sldMasterId id="2147483969" r:id="rId23"/>
    <p:sldMasterId id="2147484005" r:id="rId24"/>
    <p:sldMasterId id="2147484018" r:id="rId25"/>
  </p:sldMasterIdLst>
  <p:notesMasterIdLst>
    <p:notesMasterId r:id="rId69"/>
  </p:notesMasterIdLst>
  <p:sldIdLst>
    <p:sldId id="362" r:id="rId26"/>
    <p:sldId id="368" r:id="rId27"/>
    <p:sldId id="350" r:id="rId28"/>
    <p:sldId id="345" r:id="rId29"/>
    <p:sldId id="346" r:id="rId30"/>
    <p:sldId id="364" r:id="rId31"/>
    <p:sldId id="347" r:id="rId32"/>
    <p:sldId id="348" r:id="rId33"/>
    <p:sldId id="328" r:id="rId34"/>
    <p:sldId id="370" r:id="rId35"/>
    <p:sldId id="349" r:id="rId36"/>
    <p:sldId id="321" r:id="rId37"/>
    <p:sldId id="381" r:id="rId38"/>
    <p:sldId id="382" r:id="rId39"/>
    <p:sldId id="263" r:id="rId40"/>
    <p:sldId id="378" r:id="rId41"/>
    <p:sldId id="277" r:id="rId42"/>
    <p:sldId id="359" r:id="rId43"/>
    <p:sldId id="367" r:id="rId44"/>
    <p:sldId id="358" r:id="rId45"/>
    <p:sldId id="379" r:id="rId46"/>
    <p:sldId id="305" r:id="rId47"/>
    <p:sldId id="306" r:id="rId48"/>
    <p:sldId id="307" r:id="rId49"/>
    <p:sldId id="375" r:id="rId50"/>
    <p:sldId id="376" r:id="rId51"/>
    <p:sldId id="309" r:id="rId52"/>
    <p:sldId id="380" r:id="rId53"/>
    <p:sldId id="352" r:id="rId54"/>
    <p:sldId id="355" r:id="rId55"/>
    <p:sldId id="340" r:id="rId56"/>
    <p:sldId id="377" r:id="rId57"/>
    <p:sldId id="351" r:id="rId58"/>
    <p:sldId id="330" r:id="rId59"/>
    <p:sldId id="331" r:id="rId60"/>
    <p:sldId id="366" r:id="rId61"/>
    <p:sldId id="371" r:id="rId62"/>
    <p:sldId id="360" r:id="rId63"/>
    <p:sldId id="374" r:id="rId64"/>
    <p:sldId id="373" r:id="rId65"/>
    <p:sldId id="363" r:id="rId66"/>
    <p:sldId id="372" r:id="rId67"/>
    <p:sldId id="29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D8B7F-F87F-4EAB-85BC-A41F79FBC3B3}">
          <p14:sldIdLst>
            <p14:sldId id="362"/>
            <p14:sldId id="368"/>
          </p14:sldIdLst>
        </p14:section>
        <p14:section name="Trivia" id="{14E886D9-8DAB-415F-BBD6-E6EA7F9F8A84}">
          <p14:sldIdLst>
            <p14:sldId id="350"/>
            <p14:sldId id="345"/>
            <p14:sldId id="346"/>
            <p14:sldId id="364"/>
            <p14:sldId id="347"/>
            <p14:sldId id="348"/>
            <p14:sldId id="328"/>
            <p14:sldId id="370"/>
            <p14:sldId id="349"/>
            <p14:sldId id="321"/>
            <p14:sldId id="381"/>
            <p14:sldId id="382"/>
          </p14:sldIdLst>
        </p14:section>
        <p14:section name="IaaS Overview" id="{DDF22E89-199C-4EEA-AD6F-2505C279F7E5}">
          <p14:sldIdLst>
            <p14:sldId id="263"/>
            <p14:sldId id="378"/>
            <p14:sldId id="277"/>
          </p14:sldIdLst>
        </p14:section>
        <p14:section name="Compute" id="{61828EE2-842E-49AE-954A-A47CBDBA5338}">
          <p14:sldIdLst>
            <p14:sldId id="359"/>
            <p14:sldId id="367"/>
            <p14:sldId id="358"/>
            <p14:sldId id="379"/>
            <p14:sldId id="305"/>
            <p14:sldId id="306"/>
            <p14:sldId id="307"/>
            <p14:sldId id="375"/>
            <p14:sldId id="376"/>
            <p14:sldId id="309"/>
            <p14:sldId id="380"/>
          </p14:sldIdLst>
        </p14:section>
        <p14:section name="Network" id="{2DEA80B2-E02C-47EB-A939-4DD1919FD1D4}">
          <p14:sldIdLst>
            <p14:sldId id="352"/>
            <p14:sldId id="355"/>
            <p14:sldId id="340"/>
            <p14:sldId id="377"/>
          </p14:sldIdLst>
        </p14:section>
        <p14:section name="Storage" id="{3F799D79-9300-4A36-93FC-4901D968E2DB}">
          <p14:sldIdLst>
            <p14:sldId id="351"/>
            <p14:sldId id="330"/>
            <p14:sldId id="331"/>
            <p14:sldId id="366"/>
          </p14:sldIdLst>
        </p14:section>
        <p14:section name="Key Workloads" id="{D8ABB0CE-0583-4BF6-82B9-A58F00E45CFF}">
          <p14:sldIdLst>
            <p14:sldId id="371"/>
            <p14:sldId id="360"/>
            <p14:sldId id="374"/>
            <p14:sldId id="373"/>
            <p14:sldId id="363"/>
            <p14:sldId id="37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2653" autoAdjust="0"/>
  </p:normalViewPr>
  <p:slideViewPr>
    <p:cSldViewPr snapToGrid="0">
      <p:cViewPr varScale="1">
        <p:scale>
          <a:sx n="40" d="100"/>
          <a:sy n="40" d="100"/>
        </p:scale>
        <p:origin x="1572" y="42"/>
      </p:cViewPr>
      <p:guideLst/>
    </p:cSldViewPr>
  </p:slideViewPr>
  <p:notesTextViewPr>
    <p:cViewPr>
      <p:scale>
        <a:sx n="3" d="2"/>
        <a:sy n="3" d="2"/>
      </p:scale>
      <p:origin x="0" y="0"/>
    </p:cViewPr>
  </p:notesTextViewPr>
  <p:sorterViewPr>
    <p:cViewPr>
      <p:scale>
        <a:sx n="100" d="100"/>
        <a:sy n="100" d="100"/>
      </p:scale>
      <p:origin x="0" y="-21804"/>
    </p:cViewPr>
  </p:sorterViewPr>
  <p:notesViewPr>
    <p:cSldViewPr snapToGrid="0">
      <p:cViewPr varScale="1">
        <p:scale>
          <a:sx n="94" d="100"/>
          <a:sy n="94" d="100"/>
        </p:scale>
        <p:origin x="366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61" Type="http://schemas.openxmlformats.org/officeDocument/2006/relationships/slide" Target="slides/slide36.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078D7"/>
              </a:solidFill>
              <a:ln>
                <a:noFill/>
              </a:ln>
              <a:effectLst/>
            </c:spPr>
            <c:extLst>
              <c:ext xmlns:c16="http://schemas.microsoft.com/office/drawing/2014/chart" uri="{C3380CC4-5D6E-409C-BE32-E72D297353CC}">
                <c16:uniqueId val="{00000002-3112-4E20-9666-F7C0E154FAB6}"/>
              </c:ext>
            </c:extLst>
          </c:dPt>
          <c:dPt>
            <c:idx val="1"/>
            <c:invertIfNegative val="0"/>
            <c:bubble3D val="0"/>
            <c:spPr>
              <a:solidFill>
                <a:srgbClr val="FFC000"/>
              </a:solidFill>
              <a:ln>
                <a:noFill/>
              </a:ln>
              <a:effectLst/>
            </c:spPr>
            <c:extLst>
              <c:ext xmlns:c16="http://schemas.microsoft.com/office/drawing/2014/chart" uri="{C3380CC4-5D6E-409C-BE32-E72D297353CC}">
                <c16:uniqueId val="{00000000-8B99-4599-B8D5-3C0C693C32B6}"/>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General</c:formatCode>
                <c:ptCount val="2"/>
                <c:pt idx="0">
                  <c:v>64</c:v>
                </c:pt>
                <c:pt idx="1">
                  <c:v>48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Certs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Azure</c:v>
                      </c:pt>
                      <c:pt idx="1">
                        <c:v>AWS</c:v>
                      </c:pt>
                    </c:strCache>
                  </c:strRef>
                </c15:cat>
              </c15:filteredCategoryTitle>
            </c:ext>
            <c:ext xmlns:c16="http://schemas.microsoft.com/office/drawing/2014/chart" uri="{C3380CC4-5D6E-409C-BE32-E72D297353CC}">
              <c16:uniqueId val="{00000000-203E-45D0-8762-436C5B9657D4}"/>
            </c:ext>
          </c:extLst>
        </c:ser>
        <c:dLbls>
          <c:dLblPos val="outEnd"/>
          <c:showLegendKey val="0"/>
          <c:showVal val="1"/>
          <c:showCatName val="0"/>
          <c:showSerName val="0"/>
          <c:showPercent val="0"/>
          <c:showBubbleSize val="0"/>
        </c:dLbls>
        <c:gapWidth val="53"/>
        <c:overlap val="-27"/>
        <c:axId val="440686888"/>
        <c:axId val="553149088"/>
      </c:barChart>
      <c:catAx>
        <c:axId val="440686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crossAx val="553149088"/>
        <c:crosses val="autoZero"/>
        <c:auto val="1"/>
        <c:lblAlgn val="ctr"/>
        <c:lblOffset val="100"/>
        <c:noMultiLvlLbl val="0"/>
      </c:catAx>
      <c:valAx>
        <c:axId val="55314908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44068688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0078D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Sheet1!$D$2:$I$2</c:f>
              <c:numCache>
                <c:formatCode>General</c:formatCode>
                <c:ptCount val="6"/>
                <c:pt idx="0">
                  <c:v>61</c:v>
                </c:pt>
                <c:pt idx="1">
                  <c:v>56</c:v>
                </c:pt>
                <c:pt idx="2">
                  <c:v>55</c:v>
                </c:pt>
                <c:pt idx="3">
                  <c:v>34</c:v>
                </c:pt>
                <c:pt idx="4">
                  <c:v>34</c:v>
                </c:pt>
                <c:pt idx="5">
                  <c:v>27</c:v>
                </c:pt>
              </c:numCache>
            </c:numRef>
          </c:val>
          <c:extLst>
            <c:ext xmlns:c15="http://schemas.microsoft.com/office/drawing/2012/chart" uri="{02D57815-91ED-43cb-92C2-25804820EDAC}">
              <c15:filteredSeriesTitle>
                <c15:tx>
                  <c:strRef>
                    <c:extLst>
                      <c:ext uri="{02D57815-91ED-43cb-92C2-25804820EDAC}">
                        <c15:formulaRef>
                          <c15:sqref>Sheet1!$C$2</c15:sqref>
                        </c15:formulaRef>
                      </c:ext>
                    </c:extLst>
                    <c:strCache>
                      <c:ptCount val="1"/>
                      <c:pt idx="0">
                        <c:v>Azure</c:v>
                      </c:pt>
                    </c:strCache>
                  </c:strRef>
                </c15:tx>
              </c15:filteredSeriesTitle>
            </c:ext>
            <c:ext xmlns:c15="http://schemas.microsoft.com/office/drawing/2012/chart" uri="{02D57815-91ED-43cb-92C2-25804820EDAC}">
              <c15:filteredCategoryTitle>
                <c15:cat>
                  <c:strRef>
                    <c:extLst>
                      <c:ext uri="{02D57815-91ED-43cb-92C2-25804820EDAC}">
                        <c15:formulaRef>
                          <c15:sqref>Sheet1!$D$1:$I$1</c15:sqref>
                        </c15:formulaRef>
                      </c:ext>
                    </c:extLst>
                    <c:strCache>
                      <c:ptCount val="6"/>
                      <c:pt idx="0">
                        <c:v>ISO 27001</c:v>
                      </c:pt>
                      <c:pt idx="1">
                        <c:v>SOC 1/2</c:v>
                      </c:pt>
                      <c:pt idx="2">
                        <c:v>PCI DSS</c:v>
                      </c:pt>
                      <c:pt idx="3">
                        <c:v>FedRAMP High</c:v>
                      </c:pt>
                      <c:pt idx="4">
                        <c:v>DoD Level 4</c:v>
                      </c:pt>
                      <c:pt idx="5">
                        <c:v># of CJIS states</c:v>
                      </c:pt>
                    </c:strCache>
                  </c:strRef>
                </c15:cat>
              </c15:filteredCategoryTitle>
            </c:ext>
            <c:ext xmlns:c16="http://schemas.microsoft.com/office/drawing/2014/chart" uri="{C3380CC4-5D6E-409C-BE32-E72D297353CC}">
              <c16:uniqueId val="{00000000-BB03-481D-9787-4877B09A0E13}"/>
            </c:ext>
          </c:extLst>
        </c:ser>
        <c:ser>
          <c:idx val="1"/>
          <c:order val="1"/>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lnSpc>
                    <a:spcPct val="90000"/>
                  </a:lnSpc>
                  <a:defRPr lang="en-US" sz="1400" b="0" i="0" u="none" strike="noStrike" kern="120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Sheet1!$D$3:$I$3</c:f>
              <c:numCache>
                <c:formatCode>General</c:formatCode>
                <c:ptCount val="6"/>
                <c:pt idx="0">
                  <c:v>42</c:v>
                </c:pt>
                <c:pt idx="1">
                  <c:v>36</c:v>
                </c:pt>
                <c:pt idx="2">
                  <c:v>42</c:v>
                </c:pt>
                <c:pt idx="3">
                  <c:v>20</c:v>
                </c:pt>
                <c:pt idx="4">
                  <c:v>20</c:v>
                </c:pt>
                <c:pt idx="5">
                  <c:v>7</c:v>
                </c:pt>
              </c:numCache>
            </c:numRef>
          </c:val>
          <c:extLst>
            <c:ext xmlns:c15="http://schemas.microsoft.com/office/drawing/2012/chart" uri="{02D57815-91ED-43cb-92C2-25804820EDAC}">
              <c15:filteredSeriesTitle>
                <c15:tx>
                  <c:strRef>
                    <c:extLst>
                      <c:ext uri="{02D57815-91ED-43cb-92C2-25804820EDAC}">
                        <c15:formulaRef>
                          <c15:sqref>Sheet1!$C$3</c15:sqref>
                        </c15:formulaRef>
                      </c:ext>
                    </c:extLst>
                    <c:strCache>
                      <c:ptCount val="1"/>
                      <c:pt idx="0">
                        <c:v>AWS</c:v>
                      </c:pt>
                    </c:strCache>
                  </c:strRef>
                </c15:tx>
              </c15:filteredSeriesTitle>
            </c:ext>
            <c:ext xmlns:c15="http://schemas.microsoft.com/office/drawing/2012/chart" uri="{02D57815-91ED-43cb-92C2-25804820EDAC}">
              <c15:filteredCategoryTitle>
                <c15:cat>
                  <c:strRef>
                    <c:extLst>
                      <c:ext uri="{02D57815-91ED-43cb-92C2-25804820EDAC}">
                        <c15:formulaRef>
                          <c15:sqref>Sheet1!$D$1:$I$1</c15:sqref>
                        </c15:formulaRef>
                      </c:ext>
                    </c:extLst>
                    <c:strCache>
                      <c:ptCount val="6"/>
                      <c:pt idx="0">
                        <c:v>ISO 27001</c:v>
                      </c:pt>
                      <c:pt idx="1">
                        <c:v>SOC 1/2</c:v>
                      </c:pt>
                      <c:pt idx="2">
                        <c:v>PCI DSS</c:v>
                      </c:pt>
                      <c:pt idx="3">
                        <c:v>FedRAMP High</c:v>
                      </c:pt>
                      <c:pt idx="4">
                        <c:v>DoD Level 4</c:v>
                      </c:pt>
                      <c:pt idx="5">
                        <c:v># of CJIS states</c:v>
                      </c:pt>
                    </c:strCache>
                  </c:strRef>
                </c15:cat>
              </c15:filteredCategoryTitle>
            </c:ext>
            <c:ext xmlns:c16="http://schemas.microsoft.com/office/drawing/2014/chart" uri="{C3380CC4-5D6E-409C-BE32-E72D297353CC}">
              <c16:uniqueId val="{00000001-BB03-481D-9787-4877B09A0E13}"/>
            </c:ext>
          </c:extLst>
        </c:ser>
        <c:dLbls>
          <c:dLblPos val="outEnd"/>
          <c:showLegendKey val="0"/>
          <c:showVal val="1"/>
          <c:showCatName val="0"/>
          <c:showSerName val="0"/>
          <c:showPercent val="0"/>
          <c:showBubbleSize val="0"/>
        </c:dLbls>
        <c:gapWidth val="90"/>
        <c:overlap val="-27"/>
        <c:axId val="198279584"/>
        <c:axId val="198277288"/>
      </c:barChart>
      <c:catAx>
        <c:axId val="19827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pPr>
            <a:endParaRPr lang="en-US"/>
          </a:p>
        </c:txPr>
        <c:crossAx val="198277288"/>
        <c:crosses val="autoZero"/>
        <c:auto val="1"/>
        <c:lblAlgn val="ctr"/>
        <c:lblOffset val="100"/>
        <c:noMultiLvlLbl val="0"/>
      </c:catAx>
      <c:valAx>
        <c:axId val="198277288"/>
        <c:scaling>
          <c:orientation val="minMax"/>
        </c:scaling>
        <c:delete val="1"/>
        <c:axPos val="l"/>
        <c:numFmt formatCode="General" sourceLinked="1"/>
        <c:majorTickMark val="none"/>
        <c:minorTickMark val="none"/>
        <c:tickLblPos val="nextTo"/>
        <c:crossAx val="198279584"/>
        <c:crosses val="autoZero"/>
        <c:crossBetween val="between"/>
      </c:valAx>
      <c:spPr>
        <a:noFill/>
        <a:ln>
          <a:noFill/>
        </a:ln>
        <a:effectLst/>
      </c:spPr>
    </c:plotArea>
    <c:plotVisOnly val="1"/>
    <c:dispBlanksAs val="gap"/>
    <c:showDLblsOverMax val="0"/>
  </c:chart>
  <c:spPr>
    <a:noFill/>
    <a:ln>
      <a:noFill/>
    </a:ln>
    <a:effectLst/>
  </c:spPr>
  <c:txPr>
    <a:bodyPr/>
    <a:lstStyle/>
    <a:p>
      <a:pPr>
        <a:lnSpc>
          <a:spcPct val="90000"/>
        </a:lnSpc>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F8A9C-2E19-4296-A4A9-29E745E21296}" type="datetimeFigureOut">
              <a:rPr lang="en-US" smtClean="0"/>
              <a:t>9/20/2017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60B8-B981-4FCD-99C4-794E3404C912}" type="slidenum">
              <a:rPr lang="en-US" smtClean="0"/>
              <a:t>‹#›</a:t>
            </a:fld>
            <a:endParaRPr lang="en-US"/>
          </a:p>
        </p:txBody>
      </p:sp>
    </p:spTree>
    <p:extLst>
      <p:ext uri="{BB962C8B-B14F-4D97-AF65-F5344CB8AC3E}">
        <p14:creationId xmlns:p14="http://schemas.microsoft.com/office/powerpoint/2010/main" val="325122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4768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txBody>
          <a:bodyPr/>
          <a:lstStyle/>
          <a:p>
            <a:endParaRPr lang="en-US"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3354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65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Talking Points</a:t>
            </a:r>
          </a:p>
          <a:p>
            <a:endParaRPr lang="en-US" dirty="0"/>
          </a:p>
          <a:p>
            <a:pPr marL="171450" indent="-171450">
              <a:buFont typeface="Arial" panose="020B0604020202020204" pitchFamily="34" charset="0"/>
              <a:buChar char="•"/>
            </a:pPr>
            <a:r>
              <a:rPr lang="en-US" dirty="0"/>
              <a:t>The Open Source V-Team</a:t>
            </a:r>
            <a:r>
              <a:rPr lang="en-US" baseline="0" dirty="0"/>
              <a:t> in OCP is a comprised of a team of industry veterans with deep Open Source skills around application development, data platform, operating system and cloud infrastructure and DevOps.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Feel free to reach out to us at “ocpopen@microsoft.com” if we can assist with positioning or accelerating Open Source opportunities with your partners.</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967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a:t>(Adjust</a:t>
            </a:r>
            <a:r>
              <a:rPr lang="en-US" b="1" baseline="0" dirty="0"/>
              <a:t> timing to Audience)</a:t>
            </a:r>
          </a:p>
          <a:p>
            <a:endParaRPr lang="en-US" b="1" dirty="0"/>
          </a:p>
          <a:p>
            <a:r>
              <a:rPr lang="en-US" b="1" dirty="0"/>
              <a:t>Slide Objective:</a:t>
            </a:r>
            <a:r>
              <a:rPr lang="en-US" b="1" baseline="0" dirty="0"/>
              <a:t> </a:t>
            </a:r>
            <a:r>
              <a:rPr lang="en-US" b="0" dirty="0"/>
              <a:t>Explain</a:t>
            </a:r>
            <a:r>
              <a:rPr lang="en-US" b="0" baseline="0" dirty="0"/>
              <a:t> the commonly accepted cloud computing models (</a:t>
            </a:r>
            <a:r>
              <a:rPr lang="en-US" b="0" baseline="0" dirty="0" err="1"/>
              <a:t>IaaS</a:t>
            </a:r>
            <a:r>
              <a:rPr lang="en-US" b="0" baseline="0" dirty="0"/>
              <a:t>, PaaS, and SaaS) in </a:t>
            </a:r>
            <a:r>
              <a:rPr lang="en-US" b="1" baseline="0" dirty="0"/>
              <a:t>terms of an IT Pro’s responsibilities.</a:t>
            </a:r>
          </a:p>
          <a:p>
            <a:endParaRPr lang="en-US" b="1" dirty="0"/>
          </a:p>
          <a:p>
            <a:r>
              <a:rPr lang="en-US" b="1" dirty="0"/>
              <a:t>Key</a:t>
            </a:r>
            <a:r>
              <a:rPr lang="en-US" b="1" baseline="0" dirty="0"/>
              <a:t> Talking Points:</a:t>
            </a:r>
          </a:p>
          <a:p>
            <a:r>
              <a:rPr lang="en-US" b="0" baseline="0" dirty="0"/>
              <a:t>When considering these cloud computing models, skilled IT Pros are needed to manage the components of each model that are unique to an organization:</a:t>
            </a:r>
          </a:p>
          <a:p>
            <a:endParaRPr lang="en-US" b="0" baseline="0" dirty="0"/>
          </a:p>
          <a:p>
            <a:pPr marL="285750" indent="-285750">
              <a:buFont typeface="Arial" panose="020B0604020202020204" pitchFamily="34" charset="0"/>
              <a:buChar char="•"/>
            </a:pPr>
            <a:r>
              <a:rPr lang="en-US" b="1" baseline="0" dirty="0"/>
              <a:t>(CLICK) </a:t>
            </a:r>
            <a:r>
              <a:rPr lang="en-US" b="0" baseline="0" dirty="0"/>
              <a:t>Infrastructure as a Service: While the cloud vendor manages the physical hardware fabric for raw compute, networking and storage capacity, </a:t>
            </a:r>
            <a:r>
              <a:rPr lang="en-US" b="1" baseline="0" dirty="0"/>
              <a:t>(CLICK) </a:t>
            </a:r>
            <a:r>
              <a:rPr lang="en-US" b="0" baseline="0" dirty="0"/>
              <a:t>IT Pros provision </a:t>
            </a:r>
            <a:r>
              <a:rPr lang="en-US" b="0" baseline="0" dirty="0" err="1"/>
              <a:t>IaaS</a:t>
            </a:r>
            <a:r>
              <a:rPr lang="en-US" b="0" baseline="0" dirty="0"/>
              <a:t> for their organizational needs and </a:t>
            </a:r>
            <a:r>
              <a:rPr lang="en-US" b="1" baseline="0" dirty="0"/>
              <a:t>(CLICK) </a:t>
            </a:r>
            <a:r>
              <a:rPr lang="en-US" b="0" baseline="0" dirty="0"/>
              <a:t>continue to manage each provisioned virtual machine in a manner that is very similar to on-premises workloads.</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Platform as a Service: In </a:t>
            </a:r>
            <a:r>
              <a:rPr lang="en-US" b="0" baseline="0" dirty="0" err="1"/>
              <a:t>PaaS</a:t>
            </a:r>
            <a:r>
              <a:rPr lang="en-US" b="0" baseline="0" dirty="0"/>
              <a:t>, the cloud platform vendor provisions and manages a consistent runtime environment upon which applications can be developed.  </a:t>
            </a:r>
            <a:r>
              <a:rPr lang="en-US" b="1" baseline="0" dirty="0"/>
              <a:t>(CLICK) </a:t>
            </a:r>
            <a:r>
              <a:rPr lang="en-US" b="0" baseline="0" dirty="0"/>
              <a:t>IT Pros are needed in deploying and monitoring these applications, as well as managing access and protection of data.</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Software as a Service: In SaaS, an organization is consuming an entire packaged application that is being delivered via the cloud. </a:t>
            </a:r>
            <a:r>
              <a:rPr lang="en-US" b="1" baseline="0" dirty="0"/>
              <a:t>(CLICK</a:t>
            </a:r>
            <a:r>
              <a:rPr lang="en-US" b="0" baseline="0" dirty="0"/>
              <a:t>) IT Pros are needed to manage access to these applications and the underlying data.</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0" baseline="0" dirty="0"/>
              <a:t>By choosing the best cloud computing model for each application need, depending on whether your organization needs to host, develop or consume an application, IT Pros can gain significant time-savings when managing applications that can then be applied to time investments in new strategic projects for an organization.</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2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5551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3131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31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For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555132" rtl="0" eaLnBrk="1" fontAlgn="auto" latinLnBrk="0" hangingPunct="1">
              <a:lnSpc>
                <a:spcPct val="100000"/>
              </a:lnSpc>
              <a:spcBef>
                <a:spcPts val="0"/>
              </a:spcBef>
              <a:spcAft>
                <a:spcPts val="0"/>
              </a:spcAft>
              <a:buClrTx/>
              <a:buSzTx/>
              <a:buFontTx/>
              <a:buNone/>
              <a:tabLst/>
              <a:defRPr/>
            </a:pPr>
            <a:fld id="{543DBCA7-C42C-4C18-94AE-23B6FC70D1A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55132" rtl="0" eaLnBrk="1" fontAlgn="auto" latinLnBrk="0" hangingPunct="1">
                <a:lnSpc>
                  <a:spcPct val="100000"/>
                </a:lnSpc>
                <a:spcBef>
                  <a:spcPts val="0"/>
                </a:spcBef>
                <a:spcAft>
                  <a:spcPts val="0"/>
                </a:spcAft>
                <a:buClrTx/>
                <a:buSzTx/>
                <a:buFontTx/>
                <a:buNone/>
                <a:tabLst/>
                <a:defRPr/>
              </a:pPr>
              <a:t>9/20/2017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55513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5513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3590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70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9/20/2017 12:30 PM</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95912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20</a:t>
            </a:fld>
            <a:endParaRPr lang="en-US"/>
          </a:p>
        </p:txBody>
      </p:sp>
    </p:spTree>
    <p:extLst>
      <p:ext uri="{BB962C8B-B14F-4D97-AF65-F5344CB8AC3E}">
        <p14:creationId xmlns:p14="http://schemas.microsoft.com/office/powerpoint/2010/main" val="270736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22</a:t>
            </a:fld>
            <a:endParaRPr lang="en-US"/>
          </a:p>
        </p:txBody>
      </p:sp>
    </p:spTree>
    <p:extLst>
      <p:ext uri="{BB962C8B-B14F-4D97-AF65-F5344CB8AC3E}">
        <p14:creationId xmlns:p14="http://schemas.microsoft.com/office/powerpoint/2010/main" val="304329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15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a:t>
            </a:fld>
            <a:endParaRPr lang="en-US"/>
          </a:p>
        </p:txBody>
      </p:sp>
    </p:spTree>
    <p:extLst>
      <p:ext uri="{BB962C8B-B14F-4D97-AF65-F5344CB8AC3E}">
        <p14:creationId xmlns:p14="http://schemas.microsoft.com/office/powerpoint/2010/main" val="9999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690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01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3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91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world of digital transformation – every business is a digital business and the importance of technology as a driver for business value has never been greater and it goes along with this that when an outage occurs the impact has also never been greater.</a:t>
            </a:r>
          </a:p>
          <a:p>
            <a:r>
              <a:rPr lang="en-US" dirty="0"/>
              <a:t>-There are the direct costs often measured in lost sales during the time period of the outage.  Certainly last year wasn’t great for the aviation industry and many of us experienced this challenge directly.  While aviation is highly visible it certainly wasn’t the only industry affected.  Another example recently was the </a:t>
            </a:r>
            <a:r>
              <a:rPr lang="en-US" dirty="0" err="1"/>
              <a:t>githab</a:t>
            </a:r>
            <a:r>
              <a:rPr lang="en-US" dirty="0"/>
              <a:t> outage which</a:t>
            </a:r>
            <a:r>
              <a:rPr lang="en-US" baseline="0" dirty="0"/>
              <a:t> was caused by human error – an admin executed </a:t>
            </a:r>
            <a:r>
              <a:rPr lang="en-US" baseline="0" dirty="0" err="1"/>
              <a:t>rm</a:t>
            </a:r>
            <a:r>
              <a:rPr lang="en-US" baseline="0" dirty="0"/>
              <a:t> –</a:t>
            </a:r>
            <a:r>
              <a:rPr lang="en-US" baseline="0" dirty="0" err="1"/>
              <a:t>rf</a:t>
            </a:r>
            <a:r>
              <a:rPr lang="en-US" baseline="0" dirty="0"/>
              <a:t> which deletes all your files – and as such is the finest Linux compression known with no available decompression command.  </a:t>
            </a:r>
            <a:endParaRPr lang="en-US" dirty="0"/>
          </a:p>
          <a:p>
            <a:r>
              <a:rPr lang="en-US" dirty="0"/>
              <a:t>-Beyond the direct costs are the indirect costs such as the impact to your overall brand which can be both greater and further reaching.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IT we sign up for the charter of keeping the lights on and unfortunately its our roles that often bear the brunt of these challenges when things go wrong so we need to be plan-</a:t>
            </a:r>
            <a:r>
              <a:rPr lang="en-US" dirty="0" err="1"/>
              <a:t>ful</a:t>
            </a:r>
            <a:r>
              <a:rPr lang="en-US" dirty="0"/>
              <a:t> to ensure they don’t.  </a:t>
            </a:r>
          </a:p>
        </p:txBody>
      </p:sp>
      <p:sp>
        <p:nvSpPr>
          <p:cNvPr id="4" name="Header Placeholder 3"/>
          <p:cNvSpPr>
            <a:spLocks noGrp="1"/>
          </p:cNvSpPr>
          <p:nvPr>
            <p:ph type="hdr" sz="quarter" idx="10"/>
          </p:nvPr>
        </p:nvSpPr>
        <p:spPr/>
        <p:txBody>
          <a:bodyPr/>
          <a:lstStyle/>
          <a:p>
            <a:r>
              <a:rPr lang="en-US" dirty="0"/>
              <a:t>S4, Solution Specialist Sales Summit</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9/20/2017 12:30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45793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Site Recovery is positioned by Gartner as a Magic Quadrant Leader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gradFill>
                  <a:gsLst>
                    <a:gs pos="2917">
                      <a:schemeClr val="tx1"/>
                    </a:gs>
                    <a:gs pos="30000">
                      <a:schemeClr val="tx1"/>
                    </a:gs>
                  </a:gsLst>
                  <a:lin ang="5400000" scaled="0"/>
                </a:gradFill>
              </a:rPr>
              <a:t>Source: Gartner’s Magic Quadrant for Disaster Recovery as a Service (2016) https://www.gartner.com/doc/reprints?ct=160617&amp;id=1-39NNEX2&amp;st=sb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9/20/2017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479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9/20/2017 12:30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79280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9/20/2017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231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BCE35-70B6-4E38-8C6A-86D0FF39E58D}" type="slidenum">
              <a:rPr kumimoji="0" lang="en-GB"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80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5</a:t>
            </a:fld>
            <a:endParaRPr lang="en-US"/>
          </a:p>
        </p:txBody>
      </p:sp>
    </p:spTree>
    <p:extLst>
      <p:ext uri="{BB962C8B-B14F-4D97-AF65-F5344CB8AC3E}">
        <p14:creationId xmlns:p14="http://schemas.microsoft.com/office/powerpoint/2010/main" val="92418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218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7</a:t>
            </a:fld>
            <a:endParaRPr lang="en-US"/>
          </a:p>
        </p:txBody>
      </p:sp>
    </p:spTree>
    <p:extLst>
      <p:ext uri="{BB962C8B-B14F-4D97-AF65-F5344CB8AC3E}">
        <p14:creationId xmlns:p14="http://schemas.microsoft.com/office/powerpoint/2010/main" val="95453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8</a:t>
            </a:fld>
            <a:endParaRPr lang="en-US"/>
          </a:p>
        </p:txBody>
      </p:sp>
    </p:spTree>
    <p:extLst>
      <p:ext uri="{BB962C8B-B14F-4D97-AF65-F5344CB8AC3E}">
        <p14:creationId xmlns:p14="http://schemas.microsoft.com/office/powerpoint/2010/main" val="274885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65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2016 Olympics largest live cloud-delivered event in history</a:t>
            </a:r>
          </a:p>
          <a:p>
            <a:r>
              <a:rPr lang="en-US" dirty="0"/>
              <a:t>Sochi Olympics USA/Canada Hockey largest live cloud-delivered event</a:t>
            </a:r>
          </a:p>
          <a:p>
            <a:r>
              <a:rPr lang="en-US" dirty="0"/>
              <a:t>2.1 Million simultaneous users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93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2016 Olympics largest live cloud-delivered event in history</a:t>
            </a:r>
          </a:p>
          <a:p>
            <a:r>
              <a:rPr lang="en-US" dirty="0"/>
              <a:t>Sochi Olympics USA/Canada Hockey largest live cloud-delivered event</a:t>
            </a:r>
          </a:p>
          <a:p>
            <a:r>
              <a:rPr lang="en-US" dirty="0"/>
              <a:t>2.1 Million simultaneous users</a:t>
            </a:r>
          </a:p>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11</a:t>
            </a:fld>
            <a:endParaRPr lang="en-US"/>
          </a:p>
        </p:txBody>
      </p:sp>
    </p:spTree>
    <p:extLst>
      <p:ext uri="{BB962C8B-B14F-4D97-AF65-F5344CB8AC3E}">
        <p14:creationId xmlns:p14="http://schemas.microsoft.com/office/powerpoint/2010/main" val="2421346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4.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1.xml"/><Relationship Id="rId4" Type="http://schemas.microsoft.com/office/2007/relationships/hdphoto" Target="../media/hdphoto3.wdp"/></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2.xml"/><Relationship Id="rId4" Type="http://schemas.microsoft.com/office/2007/relationships/hdphoto" Target="../media/hdphoto3.wdp"/></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5.xml"/><Relationship Id="rId4" Type="http://schemas.openxmlformats.org/officeDocument/2006/relationships/image" Target="../media/image12.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62000"/>
          </a:xfrm>
          <a:prstGeom prst="rect">
            <a:avLst/>
          </a:prstGeom>
        </p:spPr>
        <p:txBody>
          <a:bodyPr/>
          <a:lstStyle>
            <a:lvl1pPr>
              <a:defRPr sz="4800">
                <a:solidFill>
                  <a:schemeClr val="tx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45934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FE254E-BB81-442E-971E-651B6DCAA1A7}" type="datetimeFigureOut">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20/09/2017</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B06763-0E04-4E34-B495-754EDD122674}" type="slidenum">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7274053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CD45C-56D3-4F40-BEFE-B045659DBF30}"/>
              </a:ext>
            </a:extLst>
          </p:cNvPr>
          <p:cNvPicPr>
            <a:picLocks noChangeAspect="1"/>
          </p:cNvPicPr>
          <p:nvPr userDrawn="1"/>
        </p:nvPicPr>
        <p:blipFill rotWithShape="1">
          <a:blip r:embed="rId2"/>
          <a:srcRect t="11928" b="29440"/>
          <a:stretch/>
        </p:blipFill>
        <p:spPr>
          <a:xfrm>
            <a:off x="0" y="2084186"/>
            <a:ext cx="12191377" cy="4773814"/>
          </a:xfrm>
          <a:prstGeom prst="rect">
            <a:avLst/>
          </a:prstGeom>
        </p:spPr>
      </p:pic>
      <p:sp>
        <p:nvSpPr>
          <p:cNvPr id="12" name="Rectangle 11">
            <a:extLst>
              <a:ext uri="{FF2B5EF4-FFF2-40B4-BE49-F238E27FC236}">
                <a16:creationId xmlns:a16="http://schemas.microsoft.com/office/drawing/2014/main" id="{34D91B72-AEC2-4C16-B8CD-27EE7F3523BD}"/>
              </a:ext>
            </a:extLst>
          </p:cNvPr>
          <p:cNvSpPr/>
          <p:nvPr userDrawn="1"/>
        </p:nvSpPr>
        <p:spPr bwMode="white">
          <a:xfrm>
            <a:off x="-1" y="2084187"/>
            <a:ext cx="12192000" cy="2779281"/>
          </a:xfrm>
          <a:prstGeom prst="rect">
            <a:avLst/>
          </a:prstGeom>
          <a:gradFill flip="none" rotWithShape="1">
            <a:gsLst>
              <a:gs pos="14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 name="TextBox 5">
            <a:extLst>
              <a:ext uri="{FF2B5EF4-FFF2-40B4-BE49-F238E27FC236}">
                <a16:creationId xmlns:a16="http://schemas.microsoft.com/office/drawing/2014/main" id="{ABF52D10-365A-4892-8E7D-15488AA0B475}"/>
              </a:ext>
            </a:extLst>
          </p:cNvPr>
          <p:cNvSpPr txBox="1"/>
          <p:nvPr userDrawn="1"/>
        </p:nvSpPr>
        <p:spPr>
          <a:xfrm>
            <a:off x="269302" y="2446109"/>
            <a:ext cx="6454189" cy="669927"/>
          </a:xfrm>
          <a:prstGeom prst="rect">
            <a:avLst/>
          </a:prstGeom>
          <a:noFill/>
        </p:spPr>
        <p:txBody>
          <a:bodyPr wrap="square" lIns="179285" tIns="143428" rIns="179285" bIns="143428" rtlCol="0">
            <a:spAutoFit/>
          </a:bodyPr>
          <a:lstStyle/>
          <a:p>
            <a:pPr>
              <a:lnSpc>
                <a:spcPct val="90000"/>
              </a:lnSpc>
              <a:spcAft>
                <a:spcPts val="588"/>
              </a:spcAft>
            </a:pPr>
            <a:r>
              <a:rPr lang="en-US" sz="2745" spc="-39" baseline="0">
                <a:gradFill>
                  <a:gsLst>
                    <a:gs pos="2917">
                      <a:schemeClr val="tx1"/>
                    </a:gs>
                    <a:gs pos="30000">
                      <a:schemeClr val="tx1"/>
                    </a:gs>
                  </a:gsLst>
                  <a:lin ang="5400000" scaled="0"/>
                </a:gradFill>
              </a:rPr>
              <a:t>US Public Sector FY18</a:t>
            </a:r>
            <a:r>
              <a:rPr lang="en-US" sz="2745" kern="1200" spc="1176" baseline="0">
                <a:gradFill>
                  <a:gsLst>
                    <a:gs pos="2917">
                      <a:schemeClr val="tx1"/>
                    </a:gs>
                    <a:gs pos="30000">
                      <a:schemeClr val="tx1"/>
                    </a:gs>
                  </a:gsLst>
                  <a:lin ang="5400000" scaled="0"/>
                </a:gradFill>
                <a:latin typeface="+mn-lt"/>
                <a:ea typeface="+mn-ea"/>
                <a:cs typeface="+mn-cs"/>
              </a:rPr>
              <a:t> </a:t>
            </a:r>
            <a:r>
              <a:rPr lang="en-US" sz="2745" spc="-39" baseline="0">
                <a:gradFill>
                  <a:gsLst>
                    <a:gs pos="88235">
                      <a:schemeClr val="tx1">
                        <a:alpha val="25000"/>
                      </a:schemeClr>
                    </a:gs>
                    <a:gs pos="68627">
                      <a:schemeClr val="tx1">
                        <a:alpha val="25000"/>
                      </a:schemeClr>
                    </a:gs>
                  </a:gsLst>
                  <a:lin ang="5400000" scaled="0"/>
                </a:gradFill>
              </a:rPr>
              <a:t>|</a:t>
            </a:r>
            <a:r>
              <a:rPr lang="en-US" sz="2745" spc="1176" baseline="0">
                <a:gradFill>
                  <a:gsLst>
                    <a:gs pos="2917">
                      <a:schemeClr val="tx1"/>
                    </a:gs>
                    <a:gs pos="30000">
                      <a:schemeClr val="tx1"/>
                    </a:gs>
                  </a:gsLst>
                  <a:lin ang="5400000" scaled="0"/>
                </a:gradFill>
              </a:rPr>
              <a:t> </a:t>
            </a:r>
            <a:r>
              <a:rPr lang="en-US" sz="2745" spc="-39" baseline="0">
                <a:gradFill>
                  <a:gsLst>
                    <a:gs pos="2917">
                      <a:schemeClr val="tx1"/>
                    </a:gs>
                    <a:gs pos="30000">
                      <a:schemeClr val="tx1"/>
                    </a:gs>
                  </a:gsLst>
                  <a:lin ang="5400000" scaled="0"/>
                </a:gradFill>
              </a:rPr>
              <a:t>Kickoff and ISU</a:t>
            </a:r>
          </a:p>
        </p:txBody>
      </p:sp>
      <p:sp>
        <p:nvSpPr>
          <p:cNvPr id="13" name="TextBox 12">
            <a:extLst>
              <a:ext uri="{FF2B5EF4-FFF2-40B4-BE49-F238E27FC236}">
                <a16:creationId xmlns:a16="http://schemas.microsoft.com/office/drawing/2014/main" id="{9AA9E9B3-E1A9-4856-A1DB-78D61DE14AAD}"/>
              </a:ext>
            </a:extLst>
          </p:cNvPr>
          <p:cNvSpPr txBox="1"/>
          <p:nvPr userDrawn="1"/>
        </p:nvSpPr>
        <p:spPr>
          <a:xfrm>
            <a:off x="269302" y="2984034"/>
            <a:ext cx="6454189" cy="89323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July 31 – August 3, 2017</a:t>
            </a:r>
            <a:endParaRPr lang="en-US" sz="1961" kern="1200" spc="588" baseline="0">
              <a:gradFill>
                <a:gsLst>
                  <a:gs pos="91000">
                    <a:schemeClr val="tx1"/>
                  </a:gs>
                  <a:gs pos="0">
                    <a:schemeClr val="tx1"/>
                  </a:gs>
                </a:gsLst>
                <a:lin ang="5400000" scaled="0"/>
              </a:gradFill>
              <a:latin typeface="+mn-lt"/>
              <a:ea typeface="+mn-ea"/>
              <a:cs typeface="+mn-cs"/>
            </a:endParaRPr>
          </a:p>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Seattle, WA</a:t>
            </a:r>
          </a:p>
        </p:txBody>
      </p:sp>
      <p:pic>
        <p:nvPicPr>
          <p:cNvPr id="3" name="Picture 2">
            <a:extLst>
              <a:ext uri="{FF2B5EF4-FFF2-40B4-BE49-F238E27FC236}">
                <a16:creationId xmlns:a16="http://schemas.microsoft.com/office/drawing/2014/main" id="{13EBE05C-F38E-4685-8CC8-142871D9CC74}"/>
              </a:ext>
            </a:extLst>
          </p:cNvPr>
          <p:cNvPicPr>
            <a:picLocks noChangeAspect="1"/>
          </p:cNvPicPr>
          <p:nvPr userDrawn="1"/>
        </p:nvPicPr>
        <p:blipFill rotWithShape="1">
          <a:blip r:embed="rId4"/>
          <a:srcRect l="2856" t="19722" b="19722"/>
          <a:stretch/>
        </p:blipFill>
        <p:spPr bwMode="invGray">
          <a:xfrm>
            <a:off x="0" y="1374713"/>
            <a:ext cx="7014525" cy="813323"/>
          </a:xfrm>
          <a:prstGeom prst="rect">
            <a:avLst/>
          </a:prstGeom>
          <a:no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24525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18F93B-2E95-411D-9E12-728AD7108B21}"/>
              </a:ext>
            </a:extLst>
          </p:cNvPr>
          <p:cNvPicPr>
            <a:picLocks noChangeAspect="1"/>
          </p:cNvPicPr>
          <p:nvPr userDrawn="1"/>
        </p:nvPicPr>
        <p:blipFill rotWithShape="1">
          <a:blip r:embed="rId2">
            <a:alphaModFix amt="35000"/>
          </a:blip>
          <a:srcRect t="11928" b="29440"/>
          <a:stretch/>
        </p:blipFill>
        <p:spPr>
          <a:xfrm>
            <a:off x="623" y="2084186"/>
            <a:ext cx="12191377" cy="4773814"/>
          </a:xfrm>
          <a:prstGeom prst="rect">
            <a:avLst/>
          </a:prstGeom>
          <a:blipFill dpi="0" rotWithShape="1">
            <a:blip r:embed="rId3">
              <a:alphaModFix amt="35000"/>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5A8C6B1D-B88D-4E2A-B9E7-7DC256634F9B}"/>
              </a:ext>
            </a:extLst>
          </p:cNvPr>
          <p:cNvSpPr/>
          <p:nvPr userDrawn="1"/>
        </p:nvSpPr>
        <p:spPr bwMode="white">
          <a:xfrm>
            <a:off x="-1" y="2084186"/>
            <a:ext cx="12192000" cy="3127153"/>
          </a:xfrm>
          <a:prstGeom prst="rect">
            <a:avLst/>
          </a:prstGeom>
          <a:gradFill flip="none" rotWithShape="1">
            <a:gsLst>
              <a:gs pos="2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269302" y="1187644"/>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userDrawn="1">
            <p:ph type="body" sz="quarter" idx="12" hasCustomPrompt="1"/>
          </p:nvPr>
        </p:nvSpPr>
        <p:spPr>
          <a:xfrm>
            <a:off x="269301" y="2982031"/>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7161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5376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125493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65353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18999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9084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4684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966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34406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1612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0269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781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4807198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714757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8351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253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431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68502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876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384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88922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11751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898493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4623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200"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2"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449"/>
          <a:stretch/>
        </p:blipFill>
        <p:spPr bwMode="black">
          <a:xfrm>
            <a:off x="8065449" y="4971035"/>
            <a:ext cx="3610483" cy="1399032"/>
          </a:xfrm>
          <a:prstGeom prst="rect">
            <a:avLst/>
          </a:prstGeom>
        </p:spPr>
      </p:pic>
    </p:spTree>
    <p:extLst>
      <p:ext uri="{BB962C8B-B14F-4D97-AF65-F5344CB8AC3E}">
        <p14:creationId xmlns:p14="http://schemas.microsoft.com/office/powerpoint/2010/main" val="258983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Tree>
    <p:extLst>
      <p:ext uri="{BB962C8B-B14F-4D97-AF65-F5344CB8AC3E}">
        <p14:creationId xmlns:p14="http://schemas.microsoft.com/office/powerpoint/2010/main" val="406129749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7057787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6"/>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7169" indent="0" algn="ctr">
              <a:buNone/>
              <a:defRPr>
                <a:solidFill>
                  <a:schemeClr val="tx1">
                    <a:tint val="75000"/>
                  </a:schemeClr>
                </a:solidFill>
              </a:defRPr>
            </a:lvl2pPr>
            <a:lvl3pPr marL="914338" indent="0" algn="ctr">
              <a:buNone/>
              <a:defRPr>
                <a:solidFill>
                  <a:schemeClr val="tx1">
                    <a:tint val="75000"/>
                  </a:schemeClr>
                </a:solidFill>
              </a:defRPr>
            </a:lvl3pPr>
            <a:lvl4pPr marL="1371507" indent="0" algn="ctr">
              <a:buNone/>
              <a:defRPr>
                <a:solidFill>
                  <a:schemeClr val="tx1">
                    <a:tint val="75000"/>
                  </a:schemeClr>
                </a:solidFill>
              </a:defRPr>
            </a:lvl4pPr>
            <a:lvl5pPr marL="1828677" indent="0" algn="ctr">
              <a:buNone/>
              <a:defRPr>
                <a:solidFill>
                  <a:schemeClr val="tx1">
                    <a:tint val="75000"/>
                  </a:schemeClr>
                </a:solidFill>
              </a:defRPr>
            </a:lvl5pPr>
            <a:lvl6pPr marL="2285846" indent="0" algn="ctr">
              <a:buNone/>
              <a:defRPr>
                <a:solidFill>
                  <a:schemeClr val="tx1">
                    <a:tint val="75000"/>
                  </a:schemeClr>
                </a:solidFill>
              </a:defRPr>
            </a:lvl6pPr>
            <a:lvl7pPr marL="2743014" indent="0" algn="ctr">
              <a:buNone/>
              <a:defRPr>
                <a:solidFill>
                  <a:schemeClr val="tx1">
                    <a:tint val="75000"/>
                  </a:schemeClr>
                </a:solidFill>
              </a:defRPr>
            </a:lvl7pPr>
            <a:lvl8pPr marL="3200185" indent="0" algn="ctr">
              <a:buNone/>
              <a:defRPr>
                <a:solidFill>
                  <a:schemeClr val="tx1">
                    <a:tint val="75000"/>
                  </a:schemeClr>
                </a:solidFill>
              </a:defRPr>
            </a:lvl8pPr>
            <a:lvl9pPr marL="3657354" indent="0" algn="ctr">
              <a:buNone/>
              <a:defRPr>
                <a:solidFill>
                  <a:schemeClr val="tx1">
                    <a:tint val="75000"/>
                  </a:schemeClr>
                </a:solidFill>
              </a:defRPr>
            </a:lvl9pPr>
          </a:lstStyle>
          <a:p>
            <a:pPr marL="0" marR="0" lvl="0" indent="0" algn="l" defTabSz="914338"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6"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667" spc="-151"/>
            </a:lvl1pPr>
          </a:lstStyle>
          <a:p>
            <a:pPr lvl="0"/>
            <a:r>
              <a:rPr lang="en-US" dirty="0"/>
              <a:t>Click to edit Master text styles</a:t>
            </a:r>
          </a:p>
        </p:txBody>
      </p:sp>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404001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68" indent="0">
              <a:buNone/>
              <a:defRPr sz="2000">
                <a:gradFill>
                  <a:gsLst>
                    <a:gs pos="100000">
                      <a:schemeClr val="bg2"/>
                    </a:gs>
                    <a:gs pos="6000">
                      <a:schemeClr val="bg2"/>
                    </a:gs>
                  </a:gsLst>
                  <a:lin ang="5400000" scaled="0"/>
                </a:gradFill>
              </a:defRPr>
            </a:lvl3pPr>
            <a:lvl4pPr marL="457189" indent="0">
              <a:buNone/>
              <a:defRPr sz="2000">
                <a:gradFill>
                  <a:gsLst>
                    <a:gs pos="100000">
                      <a:schemeClr val="bg2"/>
                    </a:gs>
                    <a:gs pos="6000">
                      <a:schemeClr val="bg2"/>
                    </a:gs>
                  </a:gsLst>
                  <a:lin ang="5400000" scaled="0"/>
                </a:gradFill>
              </a:defRPr>
            </a:lvl4pPr>
            <a:lvl5pPr marL="693720"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7050808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68" indent="0">
              <a:buNone/>
              <a:defRPr sz="2000">
                <a:gradFill>
                  <a:gsLst>
                    <a:gs pos="100000">
                      <a:schemeClr val="bg2"/>
                    </a:gs>
                    <a:gs pos="0">
                      <a:schemeClr val="bg2"/>
                    </a:gs>
                  </a:gsLst>
                  <a:lin ang="5400000" scaled="0"/>
                </a:gradFill>
              </a:defRPr>
            </a:lvl3pPr>
            <a:lvl4pPr marL="457189" indent="0">
              <a:buNone/>
              <a:defRPr sz="2000">
                <a:gradFill>
                  <a:gsLst>
                    <a:gs pos="100000">
                      <a:schemeClr val="bg2"/>
                    </a:gs>
                    <a:gs pos="0">
                      <a:schemeClr val="bg2"/>
                    </a:gs>
                  </a:gsLst>
                  <a:lin ang="5400000" scaled="0"/>
                </a:gradFill>
              </a:defRPr>
            </a:lvl4pPr>
            <a:lvl5pPr marL="693720"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131009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5"/>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56" indent="-284156">
              <a:buFont typeface="Wingdings" pitchFamily="2" charset="2"/>
              <a:buChar char=""/>
              <a:defRPr sz="4000"/>
            </a:lvl1pPr>
            <a:lvl2pPr marL="517512" indent="-233357">
              <a:buFont typeface="Wingdings" pitchFamily="2" charset="2"/>
              <a:buChar char=""/>
              <a:defRPr>
                <a:latin typeface="+mn-lt"/>
              </a:defRPr>
            </a:lvl2pPr>
            <a:lvl3pPr marL="741343" indent="-223832">
              <a:buFont typeface="Wingdings" pitchFamily="2" charset="2"/>
              <a:buChar char=""/>
              <a:tabLst/>
              <a:defRPr>
                <a:latin typeface="+mn-lt"/>
              </a:defRPr>
            </a:lvl3pPr>
            <a:lvl4pPr marL="914374" indent="-173033">
              <a:buFont typeface="Wingdings" pitchFamily="2" charset="2"/>
              <a:buChar char=""/>
              <a:defRPr>
                <a:latin typeface="+mn-lt"/>
              </a:defRPr>
            </a:lvl4pPr>
            <a:lvl5pPr marL="1087409" indent="-17303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344303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1364286"/>
      </p:ext>
    </p:extLst>
  </p:cSld>
  <p:clrMapOvr>
    <a:masterClrMapping/>
  </p:clrMapOvr>
  <p:transition spd="slow">
    <p:cove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57" indent="0">
              <a:buNone/>
              <a:defRPr sz="2000"/>
            </a:lvl3pPr>
            <a:lvl4pPr marL="457189" indent="0">
              <a:buNone/>
              <a:defRPr sz="2000"/>
            </a:lvl4pPr>
            <a:lvl5pPr marL="69372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813048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57" indent="0">
              <a:buNone/>
              <a:defRPr sz="2000">
                <a:gradFill>
                  <a:gsLst>
                    <a:gs pos="1000">
                      <a:schemeClr val="bg2"/>
                    </a:gs>
                    <a:gs pos="98000">
                      <a:schemeClr val="bg2"/>
                    </a:gs>
                  </a:gsLst>
                  <a:lin ang="5400000" scaled="0"/>
                </a:gradFill>
              </a:defRPr>
            </a:lvl3pPr>
            <a:lvl4pPr marL="457189" indent="0">
              <a:buNone/>
              <a:defRPr sz="2000">
                <a:gradFill>
                  <a:gsLst>
                    <a:gs pos="1000">
                      <a:schemeClr val="bg2"/>
                    </a:gs>
                    <a:gs pos="98000">
                      <a:schemeClr val="bg2"/>
                    </a:gs>
                  </a:gsLst>
                  <a:lin ang="5400000" scaled="0"/>
                </a:gradFill>
              </a:defRPr>
            </a:lvl4pPr>
            <a:lvl5pPr marL="693720"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9749049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8" y="1447800"/>
            <a:ext cx="5396365" cy="2351413"/>
          </a:xfrm>
        </p:spPr>
        <p:txBody>
          <a:bodyPr>
            <a:spAutoFit/>
          </a:bodyPr>
          <a:lstStyle>
            <a:lvl1pPr marL="292091" indent="-29209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20686" indent="-228594">
              <a:defRPr sz="2000"/>
            </a:lvl2pPr>
            <a:lvl3pPr marL="685783" indent="-165096">
              <a:tabLst/>
              <a:defRPr sz="2000"/>
            </a:lvl3pPr>
            <a:lvl4pPr marL="863576" indent="-177796">
              <a:defRPr/>
            </a:lvl4pPr>
            <a:lvl5pPr marL="1028672" indent="-16509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716" indent="-339716">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983" indent="-34289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576" indent="-34289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672" indent="-34289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467" indent="-34289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91" marR="0" lvl="0"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91" marR="0" lvl="1"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91" marR="0" lvl="2"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91" marR="0" lvl="3"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91" marR="0" lvl="4"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9" name="TextBox 8"/>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26738518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2212131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8"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1" name="TextBox 10"/>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6863308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7" name="TextBox 6"/>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7880327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8"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10" name="TextBox 9"/>
          <p:cNvSpPr txBox="1"/>
          <p:nvPr userDrawn="1"/>
        </p:nvSpPr>
        <p:spPr>
          <a:xfrm>
            <a:off x="0" y="6492543"/>
            <a:ext cx="5978499"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0076274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0"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4" name="TextBox 13"/>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1493541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71"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
        <p:nvSpPr>
          <p:cNvPr id="11" name="TextBox 10"/>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31717205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9" y="1358056"/>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9" y="4343405"/>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Tree>
    <p:extLst>
      <p:ext uri="{BB962C8B-B14F-4D97-AF65-F5344CB8AC3E}">
        <p14:creationId xmlns:p14="http://schemas.microsoft.com/office/powerpoint/2010/main" val="625935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33718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387149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3598414" y="6543211"/>
            <a:ext cx="4995175" cy="164212"/>
          </a:xfrm>
          <a:prstGeom prst="rect">
            <a:avLst/>
          </a:prstGeom>
          <a:noFill/>
        </p:spPr>
        <p:txBody>
          <a:bodyPr wrap="square" lIns="0" tIns="0" rIns="0" bIns="0" rtlCol="0">
            <a:spAutoFit/>
          </a:bodyPr>
          <a:lstStyle/>
          <a:p>
            <a:pPr algn="ctr" defTabSz="914338"/>
            <a:r>
              <a:rPr lang="en-US" sz="1067" b="1" dirty="0">
                <a:gradFill>
                  <a:gsLst>
                    <a:gs pos="2917">
                      <a:srgbClr val="797A7D"/>
                    </a:gs>
                    <a:gs pos="95000">
                      <a:srgbClr val="797A7D"/>
                    </a:gs>
                  </a:gsLst>
                  <a:lin ang="5400000" scaled="0"/>
                </a:gradFill>
              </a:rPr>
              <a:t> </a:t>
            </a:r>
            <a:r>
              <a:rPr lang="en-US" sz="1067" dirty="0">
                <a:gradFill>
                  <a:gsLst>
                    <a:gs pos="2917">
                      <a:srgbClr val="797A7D"/>
                    </a:gs>
                    <a:gs pos="95000">
                      <a:srgbClr val="797A7D"/>
                    </a:gs>
                  </a:gsLst>
                  <a:lin ang="5400000" scaled="0"/>
                </a:gradFill>
              </a:rPr>
              <a:t>Copyright© Microsoft Corporation </a:t>
            </a:r>
          </a:p>
        </p:txBody>
      </p:sp>
    </p:spTree>
    <p:extLst>
      <p:ext uri="{BB962C8B-B14F-4D97-AF65-F5344CB8AC3E}">
        <p14:creationId xmlns:p14="http://schemas.microsoft.com/office/powerpoint/2010/main" val="198389848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186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6" y="1447803"/>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7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3598414" y="6543211"/>
            <a:ext cx="4995175" cy="164212"/>
          </a:xfrm>
          <a:prstGeom prst="rect">
            <a:avLst/>
          </a:prstGeom>
          <a:noFill/>
        </p:spPr>
        <p:txBody>
          <a:bodyPr wrap="square" lIns="0" tIns="0" rIns="0" bIns="0" rtlCol="0">
            <a:spAutoFit/>
          </a:bodyPr>
          <a:lstStyle/>
          <a:p>
            <a:pPr algn="ctr" defTabSz="914338"/>
            <a:r>
              <a:rPr lang="en-US" sz="1067" b="1" dirty="0">
                <a:gradFill>
                  <a:gsLst>
                    <a:gs pos="2917">
                      <a:srgbClr val="797A7D"/>
                    </a:gs>
                    <a:gs pos="95000">
                      <a:srgbClr val="797A7D"/>
                    </a:gs>
                  </a:gsLst>
                  <a:lin ang="5400000" scaled="0"/>
                </a:gradFill>
              </a:rPr>
              <a:t> </a:t>
            </a:r>
            <a:r>
              <a:rPr lang="en-US" sz="1067" dirty="0">
                <a:gradFill>
                  <a:gsLst>
                    <a:gs pos="2917">
                      <a:srgbClr val="797A7D"/>
                    </a:gs>
                    <a:gs pos="95000">
                      <a:srgbClr val="797A7D"/>
                    </a:gs>
                  </a:gsLst>
                  <a:lin ang="5400000" scaled="0"/>
                </a:gradFill>
              </a:rPr>
              <a:t>Copyright© Microsoft Corporation </a:t>
            </a:r>
          </a:p>
        </p:txBody>
      </p:sp>
    </p:spTree>
    <p:extLst>
      <p:ext uri="{BB962C8B-B14F-4D97-AF65-F5344CB8AC3E}">
        <p14:creationId xmlns:p14="http://schemas.microsoft.com/office/powerpoint/2010/main" val="5794303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90" indent="-3428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32"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74"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69"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563"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80"/>
            <a:ext cx="12192001" cy="619125"/>
          </a:xfrm>
          <a:prstGeom prst="rect">
            <a:avLst/>
          </a:prstGeom>
          <a:solidFill>
            <a:srgbClr val="FFFF99"/>
          </a:solidFill>
        </p:spPr>
        <p:txBody>
          <a:bodyPr wrap="square" lIns="114296" tIns="57147" rIns="114296" bIns="5714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8209171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5" cy="314448"/>
          </a:xfrm>
          <a:prstGeom prst="rect">
            <a:avLst/>
          </a:prstGeom>
          <a:noFill/>
          <a:ln>
            <a:noFill/>
          </a:ln>
        </p:spPr>
      </p:pic>
      <p:sp>
        <p:nvSpPr>
          <p:cNvPr id="9" name="Text Placeholder 8"/>
          <p:cNvSpPr>
            <a:spLocks noGrp="1"/>
          </p:cNvSpPr>
          <p:nvPr>
            <p:ph type="body" sz="quarter" idx="11" hasCustomPrompt="1"/>
          </p:nvPr>
        </p:nvSpPr>
        <p:spPr>
          <a:xfrm>
            <a:off x="512897" y="3219166"/>
            <a:ext cx="7515595" cy="443199"/>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873577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29592857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314879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21068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90309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59794"/>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165600" y="6356352"/>
            <a:ext cx="3860800" cy="365125"/>
          </a:xfrm>
          <a:prstGeom prst="rect">
            <a:avLst/>
          </a:prstGeom>
        </p:spPr>
        <p:txBody>
          <a:bodyPr/>
          <a:lstStyle/>
          <a:p>
            <a:r>
              <a:rPr lang="en-US"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8737600" y="6356352"/>
            <a:ext cx="2844800" cy="365125"/>
          </a:xfrm>
          <a:prstGeom prst="rect">
            <a:avLst/>
          </a:prstGeom>
        </p:spPr>
        <p:txBody>
          <a:bodyPr/>
          <a:lstStyle/>
          <a:p>
            <a:fld id="{27258FFF-F925-446B-8502-81C933981705}" type="slidenum">
              <a:rPr lang="en-US">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5504323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9524666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33626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32018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02415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1BF72CD1-E16D-4B49-8D76-2658D3187AED}"/>
              </a:ext>
            </a:extLst>
          </p:cNvPr>
          <p:cNvSpPr txBox="1"/>
          <p:nvPr userDrawn="1"/>
        </p:nvSpPr>
        <p:spPr bwMode="white">
          <a:xfrm>
            <a:off x="4331207" y="6699571"/>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975768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96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176499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5045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6760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835954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1589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59615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8313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05114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1652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184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3325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36652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6258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8757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83393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9/20/2017</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91577726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31966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1995851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6805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95484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7045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3019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2091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7585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139563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9619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5273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9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9255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735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93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6495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385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36081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1296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365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42382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961564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2782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030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391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96497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9020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8874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31041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3248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0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6212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1067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293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9516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0228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6299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515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4253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37431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2170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5600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717264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676148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96661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0459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8318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1075884"/>
          </a:xfrm>
        </p:spPr>
        <p:txBody>
          <a:bodyPr lIns="0" tIns="91440" rIns="146304" bIns="91440"/>
          <a:lstStyle>
            <a:lvl1pPr>
              <a:lnSpc>
                <a:spcPts val="4804"/>
              </a:lnSpc>
              <a:defRPr sz="3529" baseline="0">
                <a:solidFill>
                  <a:srgbClr val="0078D7"/>
                </a:solidFill>
              </a:defRPr>
            </a:lvl1pPr>
          </a:lstStyle>
          <a:p>
            <a:r>
              <a:rPr lang="en-US" dirty="0"/>
              <a:t>Lorem ipsum dolor sit.</a:t>
            </a:r>
          </a:p>
        </p:txBody>
      </p:sp>
      <p:sp>
        <p:nvSpPr>
          <p:cNvPr id="9" name="Footer Placeholder 2"/>
          <p:cNvSpPr>
            <a:spLocks noGrp="1"/>
          </p:cNvSpPr>
          <p:nvPr>
            <p:ph type="ftr" sz="quarter" idx="3"/>
          </p:nvPr>
        </p:nvSpPr>
        <p:spPr>
          <a:xfrm>
            <a:off x="591642" y="6550312"/>
            <a:ext cx="2816465" cy="134483"/>
          </a:xfrm>
          <a:prstGeom prst="rect">
            <a:avLst/>
          </a:prstGeom>
        </p:spPr>
        <p:txBody>
          <a:bodyPr anchor="ctr"/>
          <a:lstStyle>
            <a:lvl1pPr algn="l">
              <a:defRPr sz="883">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70" y="6550312"/>
            <a:ext cx="555596" cy="134483"/>
          </a:xfrm>
          <a:prstGeom prst="rect">
            <a:avLst/>
          </a:prstGeom>
        </p:spPr>
        <p:txBody>
          <a:bodyPr anchor="ctr"/>
          <a:lstStyle>
            <a:lvl1pPr algn="r">
              <a:defRPr sz="883">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731339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13451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289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59958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840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668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095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00783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2965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5184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927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6159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881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74980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5089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81406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1669627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90655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119738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507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561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01940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5994" y="291102"/>
            <a:ext cx="11280012" cy="543190"/>
          </a:xfrm>
        </p:spPr>
        <p:txBody>
          <a:bodyPr lIns="0" tIns="0" rIns="0" bIns="0" anchor="t" anchorCtr="0"/>
          <a:lstStyle>
            <a:lvl1pPr>
              <a:defRPr sz="5098">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55995" y="962438"/>
            <a:ext cx="8164314" cy="325911"/>
          </a:xfrm>
        </p:spPr>
        <p:txBody>
          <a:bodyPr lIns="0" tIns="0" rIns="0" bIns="0"/>
          <a:lstStyle>
            <a:lvl1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1pPr>
            <a:lvl2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2pPr>
            <a:lvl3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3pPr>
            <a:lvl4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4pPr>
            <a:lvl5pPr marL="0" indent="0" algn="l" defTabSz="914367" rtl="0" eaLnBrk="1" latinLnBrk="0" hangingPunct="1">
              <a:lnSpc>
                <a:spcPct val="90000"/>
              </a:lnSpc>
              <a:spcBef>
                <a:spcPct val="0"/>
              </a:spcBef>
              <a:buNone/>
              <a:defRPr lang="en-US" sz="2353"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893957" y="1681840"/>
            <a:ext cx="9764001" cy="5932610"/>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043589183"/>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7095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89404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9464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48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5323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0628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755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4598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65845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48066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86290B25-FD31-4B94-BC6D-A3120C4AA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0501" y="0"/>
            <a:ext cx="1231499" cy="810838"/>
          </a:xfrm>
          <a:prstGeom prst="rect">
            <a:avLst/>
          </a:prstGeom>
        </p:spPr>
      </p:pic>
    </p:spTree>
    <p:extLst>
      <p:ext uri="{BB962C8B-B14F-4D97-AF65-F5344CB8AC3E}">
        <p14:creationId xmlns:p14="http://schemas.microsoft.com/office/powerpoint/2010/main" val="428539279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25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306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616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50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884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112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97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019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6238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53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5033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1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7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4377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75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7928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2066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0720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6262855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6516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15255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6.emf"/><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15.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6.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6.emf"/><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16.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6.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1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image" Target="../media/image6.emf"/><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heme" Target="../theme/theme1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6.emf"/><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1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theme" Target="../theme/theme2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2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image" Target="../media/image27.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27.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22.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249777"/>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30000"/>
            <a:extLst>
              <a:ext uri="{BEBA8EAE-BF5A-486C-A8C5-ECC9F3942E4B}">
                <a14:imgProps xmlns:a14="http://schemas.microsoft.com/office/drawing/2010/main">
                  <a14:imgLayer r:embed="rId3">
                    <a14:imgEffect>
                      <a14:brightnessContrast bright="-27000" contrast="5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5379" y="232780"/>
            <a:ext cx="10515600" cy="9944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CDDDA-8F46-48C5-811E-CA42F79E8AF7}" type="datetimeFigureOut">
              <a:rPr lang="en-US" smtClean="0"/>
              <a:t>9/20/2017</a:t>
            </a:fld>
            <a:endParaRPr lang="en-US"/>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B51C0-F513-4542-A0BB-5F8F10FD3D6E}" type="slidenum">
              <a:rPr lang="en-US" smtClean="0"/>
              <a:t>‹#›</a:t>
            </a:fld>
            <a:endParaRPr lang="en-US"/>
          </a:p>
        </p:txBody>
      </p:sp>
    </p:spTree>
    <p:extLst>
      <p:ext uri="{BB962C8B-B14F-4D97-AF65-F5344CB8AC3E}">
        <p14:creationId xmlns:p14="http://schemas.microsoft.com/office/powerpoint/2010/main" val="2394411940"/>
      </p:ext>
    </p:extLst>
  </p:cSld>
  <p:clrMap bg1="lt1" tx1="dk1" bg2="lt2" tx2="dk2" accent1="accent1" accent2="accent2" accent3="accent3" accent4="accent4" accent5="accent5" accent6="accent6" hlink="hlink" folHlink="folHlink"/>
  <p:txStyles>
    <p:titleStyle>
      <a:lvl1pPr algn="l" defTabSz="914126" rtl="0" eaLnBrk="1" latinLnBrk="0" hangingPunct="1">
        <a:lnSpc>
          <a:spcPct val="90000"/>
        </a:lnSpc>
        <a:spcBef>
          <a:spcPct val="0"/>
        </a:spcBef>
        <a:buNone/>
        <a:defRPr sz="4699"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Segoe UI" panose="020B0502040204020203" pitchFamily="34" charset="0"/>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9878608"/>
      </p:ext>
    </p:extLst>
  </p:cSld>
  <p:clrMap bg1="dk1" tx1="lt1" bg2="dk2" tx2="lt2" accent1="accent1" accent2="accent2" accent3="accent3" accent4="accent4" accent5="accent5" accent6="accent6" hlink="hlink" folHlink="folHlink"/>
  <p:sldLayoutIdLst>
    <p:sldLayoutId id="2147483761" r:id="rId1"/>
    <p:sldLayoutId id="2147483762"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1727842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6553892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7547247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802985"/>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92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1423535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6415759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5077630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0196362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90847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93" r:id="rId3"/>
    <p:sldLayoutId id="2147483831" r:id="rId4"/>
    <p:sldLayoutId id="2147483859" r:id="rId5"/>
  </p:sldLayoutIdLst>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5"/>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9" y="1447805"/>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809892"/>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Lst>
  <p:transition>
    <p:fade/>
  </p:transition>
  <p:hf hdr="0" ftr="0" dt="0"/>
  <p:txStyles>
    <p:titleStyle>
      <a:lvl1pPr algn="l" defTabSz="914338" rtl="0" eaLnBrk="1" latinLnBrk="0" hangingPunct="1">
        <a:lnSpc>
          <a:spcPct val="90000"/>
        </a:lnSpc>
        <a:spcBef>
          <a:spcPct val="0"/>
        </a:spcBef>
        <a:buNone/>
        <a:defRPr lang="en-US" sz="546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16" marR="0" indent="-339716" algn="l" defTabSz="914338"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3072" marR="0" indent="-233357" algn="l" defTabSz="91433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492"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798492" algn="l"/>
        </a:tabLst>
        <a:defRPr sz="2400" kern="1200" spc="0" baseline="0">
          <a:gradFill>
            <a:gsLst>
              <a:gs pos="1250">
                <a:schemeClr val="bg2"/>
              </a:gs>
              <a:gs pos="100000">
                <a:schemeClr val="bg2"/>
              </a:gs>
            </a:gsLst>
            <a:lin ang="5400000" scaled="0"/>
          </a:gradFill>
          <a:latin typeface="+mn-lt"/>
          <a:ea typeface="+mn-ea"/>
          <a:cs typeface="+mn-cs"/>
        </a:defRPr>
      </a:lvl3pPr>
      <a:lvl4pPr marL="1030260" marR="0" indent="-231768" algn="l" defTabSz="91433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679"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1255679" algn="l"/>
        </a:tabLst>
        <a:defRPr sz="2000" kern="1200" spc="0" baseline="0">
          <a:gradFill>
            <a:gsLst>
              <a:gs pos="1250">
                <a:schemeClr val="bg2"/>
              </a:gs>
              <a:gs pos="100000">
                <a:schemeClr val="bg2"/>
              </a:gs>
            </a:gsLst>
            <a:lin ang="5400000" scaled="0"/>
          </a:gradFill>
          <a:latin typeface="+mn-lt"/>
          <a:ea typeface="+mn-ea"/>
          <a:cs typeface="+mn-cs"/>
        </a:defRPr>
      </a:lvl5pPr>
      <a:lvl6pPr marL="251443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69"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38"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8" rtl="0" eaLnBrk="1" latinLnBrk="0" hangingPunct="1">
        <a:defRPr sz="1867" kern="1200">
          <a:solidFill>
            <a:schemeClr val="tx1"/>
          </a:solidFill>
          <a:latin typeface="+mn-lt"/>
          <a:ea typeface="+mn-ea"/>
          <a:cs typeface="+mn-cs"/>
        </a:defRPr>
      </a:lvl1pPr>
      <a:lvl2pPr marL="457169" algn="l" defTabSz="914338" rtl="0" eaLnBrk="1" latinLnBrk="0" hangingPunct="1">
        <a:defRPr sz="1867" kern="1200">
          <a:solidFill>
            <a:schemeClr val="tx1"/>
          </a:solidFill>
          <a:latin typeface="+mn-lt"/>
          <a:ea typeface="+mn-ea"/>
          <a:cs typeface="+mn-cs"/>
        </a:defRPr>
      </a:lvl2pPr>
      <a:lvl3pPr marL="914338" algn="l" defTabSz="914338" rtl="0" eaLnBrk="1" latinLnBrk="0" hangingPunct="1">
        <a:defRPr sz="1867" kern="1200">
          <a:solidFill>
            <a:schemeClr val="tx1"/>
          </a:solidFill>
          <a:latin typeface="+mn-lt"/>
          <a:ea typeface="+mn-ea"/>
          <a:cs typeface="+mn-cs"/>
        </a:defRPr>
      </a:lvl3pPr>
      <a:lvl4pPr marL="1371507" algn="l" defTabSz="914338" rtl="0" eaLnBrk="1" latinLnBrk="0" hangingPunct="1">
        <a:defRPr sz="1867" kern="1200">
          <a:solidFill>
            <a:schemeClr val="tx1"/>
          </a:solidFill>
          <a:latin typeface="+mn-lt"/>
          <a:ea typeface="+mn-ea"/>
          <a:cs typeface="+mn-cs"/>
        </a:defRPr>
      </a:lvl4pPr>
      <a:lvl5pPr marL="1828677" algn="l" defTabSz="914338" rtl="0" eaLnBrk="1" latinLnBrk="0" hangingPunct="1">
        <a:defRPr sz="1867" kern="1200">
          <a:solidFill>
            <a:schemeClr val="tx1"/>
          </a:solidFill>
          <a:latin typeface="+mn-lt"/>
          <a:ea typeface="+mn-ea"/>
          <a:cs typeface="+mn-cs"/>
        </a:defRPr>
      </a:lvl5pPr>
      <a:lvl6pPr marL="2285846" algn="l" defTabSz="914338" rtl="0" eaLnBrk="1" latinLnBrk="0" hangingPunct="1">
        <a:defRPr sz="1867" kern="1200">
          <a:solidFill>
            <a:schemeClr val="tx1"/>
          </a:solidFill>
          <a:latin typeface="+mn-lt"/>
          <a:ea typeface="+mn-ea"/>
          <a:cs typeface="+mn-cs"/>
        </a:defRPr>
      </a:lvl6pPr>
      <a:lvl7pPr marL="2743014" algn="l" defTabSz="914338" rtl="0" eaLnBrk="1" latinLnBrk="0" hangingPunct="1">
        <a:defRPr sz="1867" kern="1200">
          <a:solidFill>
            <a:schemeClr val="tx1"/>
          </a:solidFill>
          <a:latin typeface="+mn-lt"/>
          <a:ea typeface="+mn-ea"/>
          <a:cs typeface="+mn-cs"/>
        </a:defRPr>
      </a:lvl7pPr>
      <a:lvl8pPr marL="3200185" algn="l" defTabSz="914338" rtl="0" eaLnBrk="1" latinLnBrk="0" hangingPunct="1">
        <a:defRPr sz="1867" kern="1200">
          <a:solidFill>
            <a:schemeClr val="tx1"/>
          </a:solidFill>
          <a:latin typeface="+mn-lt"/>
          <a:ea typeface="+mn-ea"/>
          <a:cs typeface="+mn-cs"/>
        </a:defRPr>
      </a:lvl8pPr>
      <a:lvl9pPr marL="3657354" algn="l" defTabSz="914338"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42356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5931906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98496113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32691"/>
            <a:ext cx="11653521" cy="1726819"/>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289230" y="4474584"/>
            <a:ext cx="381197" cy="2383416"/>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3768719"/>
      </p:ext>
    </p:extLst>
  </p:cSld>
  <p:clrMap bg1="lt1" tx1="dk1" bg2="lt2" tx2="dk2" accent1="accent1" accent2="accent2" accent3="accent3" accent4="accent4" accent5="accent5" accent6="accent6" hlink="hlink" folHlink="folHlink"/>
  <p:sldLayoutIdLst>
    <p:sldLayoutId id="2147483717" r:id="rId1"/>
    <p:sldLayoutId id="2147483832" r:id="rId2"/>
    <p:sldLayoutId id="2147483835" r:id="rId3"/>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91285278"/>
      </p:ext>
    </p:extLst>
  </p:cSld>
  <p:clrMap bg1="lt1" tx1="dk1" bg2="lt2" tx2="dk2" accent1="accent1" accent2="accent2" accent3="accent3" accent4="accent4" accent5="accent5" accent6="accent6" hlink="hlink" folHlink="folHlink"/>
  <p:sldLayoutIdLst>
    <p:sldLayoutId id="2147483721" r:id="rId1"/>
  </p:sldLayoutIdLst>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39091584"/>
      </p:ext>
    </p:extLst>
  </p:cSld>
  <p:clrMap bg1="dk1" tx1="lt1" bg2="dk2" tx2="lt2" accent1="accent1" accent2="accent2" accent3="accent3" accent4="accent4" accent5="accent5" accent6="accent6" hlink="hlink" folHlink="folHlink"/>
  <p:sldLayoutIdLst>
    <p:sldLayoutId id="214748372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7534303"/>
      </p:ext>
    </p:extLst>
  </p:cSld>
  <p:clrMap bg1="lt1" tx1="dk1" bg2="lt2" tx2="dk2" accent1="accent1" accent2="accent2" accent3="accent3" accent4="accent4" accent5="accent5" accent6="accent6" hlink="hlink" folHlink="folHlink"/>
  <p:sldLayoutIdLst>
    <p:sldLayoutId id="214748372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380948792"/>
      </p:ext>
    </p:extLst>
  </p:cSld>
  <p:clrMap bg1="lt1" tx1="dk1" bg2="lt2" tx2="dk2" accent1="accent1" accent2="accent2" accent3="accent3" accent4="accent4" accent5="accent5" accent6="accent6" hlink="hlink" folHlink="folHlink"/>
  <p:sldLayoutIdLst>
    <p:sldLayoutId id="2147483729" r:id="rId1"/>
  </p:sldLayoutIdLst>
  <p:transition spd="slow">
    <p:cover/>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692670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6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174.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 Id="rId9" Type="http://schemas.openxmlformats.org/officeDocument/2006/relationships/image" Target="../media/image6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91.xml"/><Relationship Id="rId5" Type="http://schemas.openxmlformats.org/officeDocument/2006/relationships/image" Target="../media/image69.emf"/><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4.xml"/><Relationship Id="rId1" Type="http://schemas.openxmlformats.org/officeDocument/2006/relationships/slideLayout" Target="../slideLayouts/slideLayout141.xml"/><Relationship Id="rId5" Type="http://schemas.openxmlformats.org/officeDocument/2006/relationships/image" Target="../media/image81.png"/><Relationship Id="rId4" Type="http://schemas.openxmlformats.org/officeDocument/2006/relationships/image" Target="../media/image8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57.xml"/></Relationships>
</file>

<file path=ppt/slides/_rels/slide4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8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7.xml"/></Relationships>
</file>

<file path=ppt/slides/_rels/slide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12.emf"/><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hart" Target="../charts/chart1.xml"/><Relationship Id="rId7"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06.xml"/><Relationship Id="rId6" Type="http://schemas.openxmlformats.org/officeDocument/2006/relationships/image" Target="../media/image32.jpe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18" Type="http://schemas.microsoft.com/office/2007/relationships/hdphoto" Target="../media/hdphoto5.wdp"/><Relationship Id="rId3" Type="http://schemas.openxmlformats.org/officeDocument/2006/relationships/slideLayout" Target="../slideLayouts/slideLayout5.xml"/><Relationship Id="rId7" Type="http://schemas.openxmlformats.org/officeDocument/2006/relationships/image" Target="../media/image38.png"/><Relationship Id="rId12" Type="http://schemas.openxmlformats.org/officeDocument/2006/relationships/image" Target="../media/image42.png"/><Relationship Id="rId17" Type="http://schemas.openxmlformats.org/officeDocument/2006/relationships/image" Target="../media/image46.png"/><Relationship Id="rId2" Type="http://schemas.openxmlformats.org/officeDocument/2006/relationships/tags" Target="../tags/tag2.xml"/><Relationship Id="rId16" Type="http://schemas.openxmlformats.org/officeDocument/2006/relationships/image" Target="../media/image45.jpeg"/><Relationship Id="rId20" Type="http://schemas.openxmlformats.org/officeDocument/2006/relationships/image" Target="../media/image48.png"/><Relationship Id="rId1" Type="http://schemas.openxmlformats.org/officeDocument/2006/relationships/vmlDrawing" Target="../drawings/vmlDrawing2.vml"/><Relationship Id="rId6" Type="http://schemas.openxmlformats.org/officeDocument/2006/relationships/image" Target="../media/image37.emf"/><Relationship Id="rId11" Type="http://schemas.openxmlformats.org/officeDocument/2006/relationships/image" Target="../media/image41.jpeg"/><Relationship Id="rId5" Type="http://schemas.openxmlformats.org/officeDocument/2006/relationships/oleObject" Target="../embeddings/oleObject2.bin"/><Relationship Id="rId15" Type="http://schemas.openxmlformats.org/officeDocument/2006/relationships/image" Target="../media/image44.jpeg"/><Relationship Id="rId10" Type="http://schemas.openxmlformats.org/officeDocument/2006/relationships/image" Target="../media/image40.jpeg"/><Relationship Id="rId19" Type="http://schemas.openxmlformats.org/officeDocument/2006/relationships/image" Target="../media/image47.jpeg"/><Relationship Id="rId4" Type="http://schemas.openxmlformats.org/officeDocument/2006/relationships/notesSlide" Target="../notesSlides/notesSlide7.xml"/><Relationship Id="rId9" Type="http://schemas.openxmlformats.org/officeDocument/2006/relationships/image" Target="../media/image39.png"/><Relationship Id="rId1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57461" y="2680321"/>
            <a:ext cx="7440339" cy="1497357"/>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800" spc="-100" dirty="0">
                <a:solidFill>
                  <a:schemeClr val="tx1"/>
                </a:solidFill>
                <a:latin typeface="Segoe UI Semibold" panose="020B0702040204020203" pitchFamily="34" charset="0"/>
                <a:cs typeface="Segoe UI Semibold" panose="020B0702040204020203" pitchFamily="34" charset="0"/>
              </a:rPr>
              <a:t>Microsoft Azure IaaS </a:t>
            </a:r>
            <a:br>
              <a:rPr lang="en-US" sz="4704" spc="-100" dirty="0">
                <a:solidFill>
                  <a:schemeClr val="tx1"/>
                </a:solidFill>
                <a:latin typeface="Segoe UI Semibold" panose="020B0702040204020203" pitchFamily="34" charset="0"/>
                <a:cs typeface="Segoe UI Semibold" panose="020B0702040204020203" pitchFamily="34" charset="0"/>
              </a:rPr>
            </a:br>
            <a:endParaRPr lang="en-US" sz="4704" spc="-39" dirty="0">
              <a:solidFill>
                <a:schemeClr val="tx1"/>
              </a:solidFill>
              <a:latin typeface="Segoe UI Semibold" panose="020B0702040204020203" pitchFamily="34" charset="0"/>
              <a:cs typeface="Segoe UI Semibold" panose="020B0702040204020203" pitchFamily="34" charset="0"/>
            </a:endParaRPr>
          </a:p>
        </p:txBody>
      </p:sp>
      <p:sp>
        <p:nvSpPr>
          <p:cNvPr id="6" name="Title 2"/>
          <p:cNvSpPr txBox="1">
            <a:spLocks/>
          </p:cNvSpPr>
          <p:nvPr/>
        </p:nvSpPr>
        <p:spPr>
          <a:xfrm>
            <a:off x="357461" y="5385878"/>
            <a:ext cx="5373881" cy="1049991"/>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137" spc="-29" dirty="0">
                <a:solidFill>
                  <a:schemeClr val="tx1"/>
                </a:solidFill>
              </a:rPr>
              <a:t>Matt Hester</a:t>
            </a:r>
          </a:p>
          <a:p>
            <a:pPr defTabSz="914192"/>
            <a:r>
              <a:rPr lang="en-US" sz="3137" spc="-29" dirty="0">
                <a:solidFill>
                  <a:schemeClr val="tx1"/>
                </a:solidFill>
              </a:rPr>
              <a:t>Jeff Wagner</a:t>
            </a:r>
          </a:p>
        </p:txBody>
      </p:sp>
    </p:spTree>
    <p:extLst>
      <p:ext uri="{BB962C8B-B14F-4D97-AF65-F5344CB8AC3E}">
        <p14:creationId xmlns:p14="http://schemas.microsoft.com/office/powerpoint/2010/main" val="291538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In general, do we cool our Azure Data Centers?</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40000" lnSpcReduction="20000"/>
          </a:bodyPr>
          <a:lstStyle/>
          <a:p>
            <a:pPr algn="ctr"/>
            <a:r>
              <a:rPr lang="en-US" sz="37800" b="1" dirty="0">
                <a:effectLst>
                  <a:outerShdw blurRad="38100" dist="38100" dir="2700000" algn="tl">
                    <a:srgbClr val="000000">
                      <a:alpha val="43137"/>
                    </a:srgbClr>
                  </a:outerShdw>
                </a:effectLst>
              </a:rPr>
              <a:t>No! </a:t>
            </a:r>
          </a:p>
          <a:p>
            <a:pPr algn="ctr"/>
            <a:r>
              <a:rPr lang="en-US" sz="7300" b="1" dirty="0">
                <a:effectLst>
                  <a:outerShdw blurRad="38100" dist="38100" dir="2700000" algn="tl">
                    <a:srgbClr val="000000">
                      <a:alpha val="43137"/>
                    </a:srgbClr>
                  </a:outerShdw>
                </a:effectLst>
              </a:rPr>
              <a:t>http://www.datacenterknowledge.com/archives/2016/09/27/latest-microsoft-data-center-design-gets-close-to-unity-pue</a:t>
            </a:r>
          </a:p>
        </p:txBody>
      </p:sp>
    </p:spTree>
    <p:extLst>
      <p:ext uri="{BB962C8B-B14F-4D97-AF65-F5344CB8AC3E}">
        <p14:creationId xmlns:p14="http://schemas.microsoft.com/office/powerpoint/2010/main" val="11929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What percentage of </a:t>
            </a:r>
            <a:r>
              <a:rPr lang="en-US" b="1" u="sng" dirty="0"/>
              <a:t>new</a:t>
            </a:r>
            <a:r>
              <a:rPr lang="en-US" b="1" dirty="0"/>
              <a:t> workloads in Azure are Linux?</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55000" lnSpcReduction="20000"/>
          </a:bodyPr>
          <a:lstStyle/>
          <a:p>
            <a:pPr algn="ctr"/>
            <a:r>
              <a:rPr lang="en-US" sz="14900" b="1" dirty="0">
                <a:effectLst>
                  <a:outerShdw blurRad="38100" dist="38100" dir="2700000" algn="tl">
                    <a:srgbClr val="000000">
                      <a:alpha val="43137"/>
                    </a:srgbClr>
                  </a:outerShdw>
                </a:effectLst>
              </a:rPr>
              <a:t>50+%</a:t>
            </a:r>
          </a:p>
          <a:p>
            <a:pPr algn="ctr"/>
            <a:r>
              <a:rPr lang="en-US" sz="9000" b="1" dirty="0">
                <a:effectLst>
                  <a:outerShdw blurRad="38100" dist="38100" dir="2700000" algn="tl">
                    <a:srgbClr val="000000">
                      <a:alpha val="43137"/>
                    </a:srgbClr>
                  </a:outerShdw>
                </a:effectLst>
              </a:rPr>
              <a:t>30% of the workloads run Linux today, and growing 2x compared to Windows</a:t>
            </a:r>
          </a:p>
        </p:txBody>
      </p:sp>
    </p:spTree>
    <p:extLst>
      <p:ext uri="{BB962C8B-B14F-4D97-AF65-F5344CB8AC3E}">
        <p14:creationId xmlns:p14="http://schemas.microsoft.com/office/powerpoint/2010/main" val="311731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Rectangle 481">
            <a:extLst>
              <a:ext uri="{FF2B5EF4-FFF2-40B4-BE49-F238E27FC236}">
                <a16:creationId xmlns:a16="http://schemas.microsoft.com/office/drawing/2014/main" id="{0466FBA7-F31E-4B5B-A64A-D65EF131FB46}"/>
              </a:ext>
            </a:extLst>
          </p:cNvPr>
          <p:cNvSpPr/>
          <p:nvPr/>
        </p:nvSpPr>
        <p:spPr bwMode="auto">
          <a:xfrm>
            <a:off x="5652917" y="2918668"/>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95543FE9-3C50-4BE9-8A25-60B1B6ABE1BA}"/>
              </a:ext>
            </a:extLst>
          </p:cNvPr>
          <p:cNvSpPr/>
          <p:nvPr/>
        </p:nvSpPr>
        <p:spPr bwMode="auto">
          <a:xfrm>
            <a:off x="398871" y="2918668"/>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6A6811E1-D500-456C-B97A-B2323FB073D8}"/>
              </a:ext>
            </a:extLst>
          </p:cNvPr>
          <p:cNvSpPr/>
          <p:nvPr/>
        </p:nvSpPr>
        <p:spPr bwMode="auto">
          <a:xfrm>
            <a:off x="5647788" y="1362243"/>
            <a:ext cx="6157542"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2A30E861-CB8A-4C77-91FD-49C59C7389B8}"/>
              </a:ext>
            </a:extLst>
          </p:cNvPr>
          <p:cNvSpPr/>
          <p:nvPr/>
        </p:nvSpPr>
        <p:spPr bwMode="auto">
          <a:xfrm>
            <a:off x="401762" y="1344837"/>
            <a:ext cx="5136616"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18" name="Rectangle 42"/>
          <p:cNvSpPr>
            <a:spLocks/>
          </p:cNvSpPr>
          <p:nvPr/>
        </p:nvSpPr>
        <p:spPr bwMode="auto">
          <a:xfrm>
            <a:off x="1979999" y="750475"/>
            <a:ext cx="8232004" cy="794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defTabSz="457112">
              <a:lnSpc>
                <a:spcPct val="90000"/>
              </a:lnSpc>
              <a:defRPr/>
            </a:pPr>
            <a:endParaRPr lang="en-US" sz="2953" dirty="0">
              <a:solidFill>
                <a:srgbClr val="C40022"/>
              </a:solidFill>
              <a:latin typeface="Arial Bold" panose="020B0704020202020204" pitchFamily="34" charset="0"/>
              <a:cs typeface="Arial Bold" panose="020B0704020202020204" pitchFamily="34" charset="0"/>
              <a:sym typeface="Arial Bold" panose="020B0704020202020204" pitchFamily="34" charset="0"/>
            </a:endParaRPr>
          </a:p>
        </p:txBody>
      </p:sp>
      <p:sp>
        <p:nvSpPr>
          <p:cNvPr id="3" name="Title 2"/>
          <p:cNvSpPr>
            <a:spLocks noGrp="1"/>
          </p:cNvSpPr>
          <p:nvPr>
            <p:ph type="title"/>
          </p:nvPr>
        </p:nvSpPr>
        <p:spPr/>
        <p:txBody>
          <a:bodyPr/>
          <a:lstStyle/>
          <a:p>
            <a:r>
              <a:rPr lang="en-US" dirty="0">
                <a:sym typeface="Arial Bold" panose="020B0704020202020204" pitchFamily="34" charset="0"/>
              </a:rPr>
              <a:t>Azure + Open Source Momentum</a:t>
            </a:r>
            <a:endParaRPr lang="en-US" dirty="0"/>
          </a:p>
        </p:txBody>
      </p:sp>
      <p:sp>
        <p:nvSpPr>
          <p:cNvPr id="62" name="TextBox 61"/>
          <p:cNvSpPr txBox="1"/>
          <p:nvPr/>
        </p:nvSpPr>
        <p:spPr>
          <a:xfrm>
            <a:off x="5909405" y="3211010"/>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~60% of 3</a:t>
            </a:r>
            <a:r>
              <a:rPr lang="en-US" sz="2353" baseline="30000" dirty="0">
                <a:gradFill>
                  <a:gsLst>
                    <a:gs pos="61272">
                      <a:srgbClr val="0078D7"/>
                    </a:gs>
                    <a:gs pos="47000">
                      <a:srgbClr val="0078D7"/>
                    </a:gs>
                  </a:gsLst>
                  <a:lin ang="5400000" scaled="0"/>
                </a:gradFill>
                <a:latin typeface="Segoe UI Semilight"/>
                <a:cs typeface="Segoe UI Light" panose="020B0502040204020203" pitchFamily="34" charset="0"/>
              </a:rPr>
              <a:t>rd</a:t>
            </a: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 party Azure Marketplace images are OSS</a:t>
            </a:r>
          </a:p>
        </p:txBody>
      </p:sp>
      <p:sp>
        <p:nvSpPr>
          <p:cNvPr id="64" name="TextBox 63"/>
          <p:cNvSpPr txBox="1"/>
          <p:nvPr/>
        </p:nvSpPr>
        <p:spPr>
          <a:xfrm>
            <a:off x="684292" y="1688797"/>
            <a:ext cx="3467814" cy="651728"/>
          </a:xfrm>
          <a:prstGeom prst="rect">
            <a:avLst/>
          </a:prstGeom>
        </p:spPr>
        <p:txBody>
          <a:bodyPr wrap="square" lIns="0" tIns="0" rIns="0" bIns="0" rtlCol="0">
            <a:spAutoFit/>
          </a:bodyPr>
          <a:lstStyle/>
          <a:p>
            <a:pPr defTabSz="457112">
              <a:lnSpc>
                <a:spcPct val="90000"/>
              </a:lnSpc>
              <a:spcBef>
                <a:spcPts val="588"/>
              </a:spcBef>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Azure is a strong platform for Open Source</a:t>
            </a:r>
          </a:p>
        </p:txBody>
      </p:sp>
      <p:sp>
        <p:nvSpPr>
          <p:cNvPr id="86" name="Rectangle 85"/>
          <p:cNvSpPr/>
          <p:nvPr/>
        </p:nvSpPr>
        <p:spPr>
          <a:xfrm>
            <a:off x="5828672" y="1669459"/>
            <a:ext cx="2254966" cy="742246"/>
          </a:xfrm>
          <a:prstGeom prst="rect">
            <a:avLst/>
          </a:prstGeom>
        </p:spPr>
        <p:txBody>
          <a:bodyPr wrap="square">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1 in 3 VMs on Azure are Linux</a:t>
            </a:r>
          </a:p>
        </p:txBody>
      </p:sp>
      <p:sp>
        <p:nvSpPr>
          <p:cNvPr id="314" name="Rectangle 313"/>
          <p:cNvSpPr/>
          <p:nvPr/>
        </p:nvSpPr>
        <p:spPr>
          <a:xfrm>
            <a:off x="671199" y="3081926"/>
            <a:ext cx="2605149" cy="1395767"/>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Linux VMs are growing at ~2 times Windows VMs today</a:t>
            </a:r>
          </a:p>
        </p:txBody>
      </p:sp>
      <p:grpSp>
        <p:nvGrpSpPr>
          <p:cNvPr id="330" name="Group 329">
            <a:extLst>
              <a:ext uri="{FF2B5EF4-FFF2-40B4-BE49-F238E27FC236}">
                <a16:creationId xmlns:a16="http://schemas.microsoft.com/office/drawing/2014/main" id="{A042AC89-82B7-4397-A4D1-1AE7AF3CBD73}"/>
              </a:ext>
            </a:extLst>
          </p:cNvPr>
          <p:cNvGrpSpPr/>
          <p:nvPr/>
        </p:nvGrpSpPr>
        <p:grpSpPr>
          <a:xfrm>
            <a:off x="9356921" y="1744311"/>
            <a:ext cx="2109789" cy="569755"/>
            <a:chOff x="2942457" y="3451166"/>
            <a:chExt cx="2563807" cy="692364"/>
          </a:xfrm>
        </p:grpSpPr>
        <p:grpSp>
          <p:nvGrpSpPr>
            <p:cNvPr id="294" name="Group 8">
              <a:extLst>
                <a:ext uri="{FF2B5EF4-FFF2-40B4-BE49-F238E27FC236}">
                  <a16:creationId xmlns:a16="http://schemas.microsoft.com/office/drawing/2014/main" id="{50858ADD-C83A-4B00-8F8E-E8847E074F12}"/>
                </a:ext>
              </a:extLst>
            </p:cNvPr>
            <p:cNvGrpSpPr>
              <a:grpSpLocks noChangeAspect="1"/>
            </p:cNvGrpSpPr>
            <p:nvPr/>
          </p:nvGrpSpPr>
          <p:grpSpPr bwMode="auto">
            <a:xfrm>
              <a:off x="2942457" y="3451166"/>
              <a:ext cx="430207" cy="692364"/>
              <a:chOff x="2093" y="-527"/>
              <a:chExt cx="192" cy="309"/>
            </a:xfrm>
          </p:grpSpPr>
          <p:sp>
            <p:nvSpPr>
              <p:cNvPr id="296" name="Rectangle 9">
                <a:extLst>
                  <a:ext uri="{FF2B5EF4-FFF2-40B4-BE49-F238E27FC236}">
                    <a16:creationId xmlns:a16="http://schemas.microsoft.com/office/drawing/2014/main" id="{A733EE12-2E4C-4EFF-8888-6D65624C0C25}"/>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Rectangle 10">
                <a:extLst>
                  <a:ext uri="{FF2B5EF4-FFF2-40B4-BE49-F238E27FC236}">
                    <a16:creationId xmlns:a16="http://schemas.microsoft.com/office/drawing/2014/main" id="{904BF696-FC6F-4113-A291-68E864BB59B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Rectangle 11">
                <a:extLst>
                  <a:ext uri="{FF2B5EF4-FFF2-40B4-BE49-F238E27FC236}">
                    <a16:creationId xmlns:a16="http://schemas.microsoft.com/office/drawing/2014/main" id="{0BC15B5C-0E12-484F-B549-CAFEEAF2FED0}"/>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9" name="Rectangle 12">
                <a:extLst>
                  <a:ext uri="{FF2B5EF4-FFF2-40B4-BE49-F238E27FC236}">
                    <a16:creationId xmlns:a16="http://schemas.microsoft.com/office/drawing/2014/main" id="{6FBB9787-9879-4222-BD77-9399726A287F}"/>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0" name="Freeform 13">
                <a:extLst>
                  <a:ext uri="{FF2B5EF4-FFF2-40B4-BE49-F238E27FC236}">
                    <a16:creationId xmlns:a16="http://schemas.microsoft.com/office/drawing/2014/main" id="{9AB42D15-5ADD-4CED-8DD3-5237F2DD1E41}"/>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14">
                <a:extLst>
                  <a:ext uri="{FF2B5EF4-FFF2-40B4-BE49-F238E27FC236}">
                    <a16:creationId xmlns:a16="http://schemas.microsoft.com/office/drawing/2014/main" id="{2B85338E-DA6D-44F7-84EB-B91E06FF5FB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Oval 15">
                <a:extLst>
                  <a:ext uri="{FF2B5EF4-FFF2-40B4-BE49-F238E27FC236}">
                    <a16:creationId xmlns:a16="http://schemas.microsoft.com/office/drawing/2014/main" id="{E8C579DE-FFCF-40F1-BB38-1C2E184C38FC}"/>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Oval 16">
                <a:extLst>
                  <a:ext uri="{FF2B5EF4-FFF2-40B4-BE49-F238E27FC236}">
                    <a16:creationId xmlns:a16="http://schemas.microsoft.com/office/drawing/2014/main" id="{8A776CA2-FCE3-412A-BB91-B8A34AFF71DD}"/>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Rectangle 17">
                <a:extLst>
                  <a:ext uri="{FF2B5EF4-FFF2-40B4-BE49-F238E27FC236}">
                    <a16:creationId xmlns:a16="http://schemas.microsoft.com/office/drawing/2014/main" id="{B003D158-0181-454F-9C51-D6E74E26D964}"/>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34" name="Group 8">
              <a:extLst>
                <a:ext uri="{FF2B5EF4-FFF2-40B4-BE49-F238E27FC236}">
                  <a16:creationId xmlns:a16="http://schemas.microsoft.com/office/drawing/2014/main" id="{DC1D05D3-B41B-479E-B7AC-3BA3B71B8DF2}"/>
                </a:ext>
              </a:extLst>
            </p:cNvPr>
            <p:cNvGrpSpPr>
              <a:grpSpLocks noChangeAspect="1"/>
            </p:cNvGrpSpPr>
            <p:nvPr/>
          </p:nvGrpSpPr>
          <p:grpSpPr bwMode="auto">
            <a:xfrm>
              <a:off x="3475857" y="3451166"/>
              <a:ext cx="430207" cy="692364"/>
              <a:chOff x="2093" y="-527"/>
              <a:chExt cx="192" cy="309"/>
            </a:xfrm>
          </p:grpSpPr>
          <p:sp>
            <p:nvSpPr>
              <p:cNvPr id="335" name="Rectangle 9">
                <a:extLst>
                  <a:ext uri="{FF2B5EF4-FFF2-40B4-BE49-F238E27FC236}">
                    <a16:creationId xmlns:a16="http://schemas.microsoft.com/office/drawing/2014/main" id="{F4C6831B-DB02-4A70-AF9E-B978EF366BC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6" name="Rectangle 10">
                <a:extLst>
                  <a:ext uri="{FF2B5EF4-FFF2-40B4-BE49-F238E27FC236}">
                    <a16:creationId xmlns:a16="http://schemas.microsoft.com/office/drawing/2014/main" id="{322D3153-DD7C-4CE2-8E62-8C9BB588AC50}"/>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Rectangle 11">
                <a:extLst>
                  <a:ext uri="{FF2B5EF4-FFF2-40B4-BE49-F238E27FC236}">
                    <a16:creationId xmlns:a16="http://schemas.microsoft.com/office/drawing/2014/main" id="{8E684CCE-63B2-4B90-888D-0627C4DFBCBD}"/>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Rectangle 12">
                <a:extLst>
                  <a:ext uri="{FF2B5EF4-FFF2-40B4-BE49-F238E27FC236}">
                    <a16:creationId xmlns:a16="http://schemas.microsoft.com/office/drawing/2014/main" id="{34BCBA2E-4F15-44A1-A1A6-BAD11BE9CBB3}"/>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9" name="Freeform 13">
                <a:extLst>
                  <a:ext uri="{FF2B5EF4-FFF2-40B4-BE49-F238E27FC236}">
                    <a16:creationId xmlns:a16="http://schemas.microsoft.com/office/drawing/2014/main" id="{45C16F4E-A77D-45B2-85B1-F33C01CB2C20}"/>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14">
                <a:extLst>
                  <a:ext uri="{FF2B5EF4-FFF2-40B4-BE49-F238E27FC236}">
                    <a16:creationId xmlns:a16="http://schemas.microsoft.com/office/drawing/2014/main" id="{D1978161-2E0F-4947-BDBF-E235707A1A3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Oval 15">
                <a:extLst>
                  <a:ext uri="{FF2B5EF4-FFF2-40B4-BE49-F238E27FC236}">
                    <a16:creationId xmlns:a16="http://schemas.microsoft.com/office/drawing/2014/main" id="{9D2606EF-ECF1-45DB-9B9B-3E3493A1824B}"/>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Oval 16">
                <a:extLst>
                  <a:ext uri="{FF2B5EF4-FFF2-40B4-BE49-F238E27FC236}">
                    <a16:creationId xmlns:a16="http://schemas.microsoft.com/office/drawing/2014/main" id="{0B61E4AD-91DF-4296-A518-932388A19C59}"/>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Rectangle 17">
                <a:extLst>
                  <a:ext uri="{FF2B5EF4-FFF2-40B4-BE49-F238E27FC236}">
                    <a16:creationId xmlns:a16="http://schemas.microsoft.com/office/drawing/2014/main" id="{E878AAA6-80D4-484F-941F-758B3A0B325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44" name="Group 8">
              <a:extLst>
                <a:ext uri="{FF2B5EF4-FFF2-40B4-BE49-F238E27FC236}">
                  <a16:creationId xmlns:a16="http://schemas.microsoft.com/office/drawing/2014/main" id="{7F47692A-5888-450F-8AB4-03904088D327}"/>
                </a:ext>
              </a:extLst>
            </p:cNvPr>
            <p:cNvGrpSpPr>
              <a:grpSpLocks noChangeAspect="1"/>
            </p:cNvGrpSpPr>
            <p:nvPr/>
          </p:nvGrpSpPr>
          <p:grpSpPr bwMode="auto">
            <a:xfrm>
              <a:off x="4009257" y="3451166"/>
              <a:ext cx="430207" cy="692364"/>
              <a:chOff x="2093" y="-527"/>
              <a:chExt cx="192" cy="309"/>
            </a:xfrm>
          </p:grpSpPr>
          <p:sp>
            <p:nvSpPr>
              <p:cNvPr id="345" name="Rectangle 9">
                <a:extLst>
                  <a:ext uri="{FF2B5EF4-FFF2-40B4-BE49-F238E27FC236}">
                    <a16:creationId xmlns:a16="http://schemas.microsoft.com/office/drawing/2014/main" id="{CAE0E99B-FADC-4676-ABFD-B0711D74DED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Rectangle 10">
                <a:extLst>
                  <a:ext uri="{FF2B5EF4-FFF2-40B4-BE49-F238E27FC236}">
                    <a16:creationId xmlns:a16="http://schemas.microsoft.com/office/drawing/2014/main" id="{7D097AFB-EC1A-4374-A2D5-3D727CA82B2B}"/>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Rectangle 11">
                <a:extLst>
                  <a:ext uri="{FF2B5EF4-FFF2-40B4-BE49-F238E27FC236}">
                    <a16:creationId xmlns:a16="http://schemas.microsoft.com/office/drawing/2014/main" id="{E695BD0F-75C9-49E6-8573-6101C134F6DC}"/>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Rectangle 12">
                <a:extLst>
                  <a:ext uri="{FF2B5EF4-FFF2-40B4-BE49-F238E27FC236}">
                    <a16:creationId xmlns:a16="http://schemas.microsoft.com/office/drawing/2014/main" id="{8877583E-44BC-4FE4-AC1B-F8015B6A24D8}"/>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13">
                <a:extLst>
                  <a:ext uri="{FF2B5EF4-FFF2-40B4-BE49-F238E27FC236}">
                    <a16:creationId xmlns:a16="http://schemas.microsoft.com/office/drawing/2014/main" id="{6364A662-BE63-4D11-AA07-0B2E18E30B2E}"/>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14">
                <a:extLst>
                  <a:ext uri="{FF2B5EF4-FFF2-40B4-BE49-F238E27FC236}">
                    <a16:creationId xmlns:a16="http://schemas.microsoft.com/office/drawing/2014/main" id="{89A4E086-1FB6-41D4-9C63-83C776D58279}"/>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Oval 15">
                <a:extLst>
                  <a:ext uri="{FF2B5EF4-FFF2-40B4-BE49-F238E27FC236}">
                    <a16:creationId xmlns:a16="http://schemas.microsoft.com/office/drawing/2014/main" id="{B83ACE44-628F-4C01-BBB4-E2C8A7977915}"/>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Oval 16">
                <a:extLst>
                  <a:ext uri="{FF2B5EF4-FFF2-40B4-BE49-F238E27FC236}">
                    <a16:creationId xmlns:a16="http://schemas.microsoft.com/office/drawing/2014/main" id="{ED90EC58-3E61-40BD-ABF7-F56C79134ABF}"/>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Rectangle 17">
                <a:extLst>
                  <a:ext uri="{FF2B5EF4-FFF2-40B4-BE49-F238E27FC236}">
                    <a16:creationId xmlns:a16="http://schemas.microsoft.com/office/drawing/2014/main" id="{91F7FE29-22D8-47B2-ADD0-631ED29CB06C}"/>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54" name="Group 8">
              <a:extLst>
                <a:ext uri="{FF2B5EF4-FFF2-40B4-BE49-F238E27FC236}">
                  <a16:creationId xmlns:a16="http://schemas.microsoft.com/office/drawing/2014/main" id="{94252A5C-90D6-4E1E-ABFC-26A310A3BF43}"/>
                </a:ext>
              </a:extLst>
            </p:cNvPr>
            <p:cNvGrpSpPr>
              <a:grpSpLocks noChangeAspect="1"/>
            </p:cNvGrpSpPr>
            <p:nvPr/>
          </p:nvGrpSpPr>
          <p:grpSpPr bwMode="auto">
            <a:xfrm>
              <a:off x="4542657" y="3451166"/>
              <a:ext cx="430207" cy="692364"/>
              <a:chOff x="2093" y="-527"/>
              <a:chExt cx="192" cy="309"/>
            </a:xfrm>
          </p:grpSpPr>
          <p:sp>
            <p:nvSpPr>
              <p:cNvPr id="355" name="Rectangle 9">
                <a:extLst>
                  <a:ext uri="{FF2B5EF4-FFF2-40B4-BE49-F238E27FC236}">
                    <a16:creationId xmlns:a16="http://schemas.microsoft.com/office/drawing/2014/main" id="{7588DFE3-1A84-4417-960B-61D7F178DCDF}"/>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Rectangle 10">
                <a:extLst>
                  <a:ext uri="{FF2B5EF4-FFF2-40B4-BE49-F238E27FC236}">
                    <a16:creationId xmlns:a16="http://schemas.microsoft.com/office/drawing/2014/main" id="{19CE3A23-28AC-4B83-8638-C9D376D694F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Rectangle 11">
                <a:extLst>
                  <a:ext uri="{FF2B5EF4-FFF2-40B4-BE49-F238E27FC236}">
                    <a16:creationId xmlns:a16="http://schemas.microsoft.com/office/drawing/2014/main" id="{09587804-58E0-428D-9DAE-2D5EDBA857BE}"/>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Rectangle 12">
                <a:extLst>
                  <a:ext uri="{FF2B5EF4-FFF2-40B4-BE49-F238E27FC236}">
                    <a16:creationId xmlns:a16="http://schemas.microsoft.com/office/drawing/2014/main" id="{CE0B7DDE-9ACA-411B-9E79-2D22EB97FFD9}"/>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13">
                <a:extLst>
                  <a:ext uri="{FF2B5EF4-FFF2-40B4-BE49-F238E27FC236}">
                    <a16:creationId xmlns:a16="http://schemas.microsoft.com/office/drawing/2014/main" id="{CAE444E5-7A6A-4B1E-8D49-85A640AAF28D}"/>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Freeform 14">
                <a:extLst>
                  <a:ext uri="{FF2B5EF4-FFF2-40B4-BE49-F238E27FC236}">
                    <a16:creationId xmlns:a16="http://schemas.microsoft.com/office/drawing/2014/main" id="{84C875C7-0A14-4968-8623-CA82CA86287B}"/>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Oval 15">
                <a:extLst>
                  <a:ext uri="{FF2B5EF4-FFF2-40B4-BE49-F238E27FC236}">
                    <a16:creationId xmlns:a16="http://schemas.microsoft.com/office/drawing/2014/main" id="{A22992D8-7D5A-4B1F-AA6C-C1229057F6C4}"/>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Oval 16">
                <a:extLst>
                  <a:ext uri="{FF2B5EF4-FFF2-40B4-BE49-F238E27FC236}">
                    <a16:creationId xmlns:a16="http://schemas.microsoft.com/office/drawing/2014/main" id="{9976C32E-7FBD-498B-AAF0-2A79331EBBEE}"/>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Rectangle 17">
                <a:extLst>
                  <a:ext uri="{FF2B5EF4-FFF2-40B4-BE49-F238E27FC236}">
                    <a16:creationId xmlns:a16="http://schemas.microsoft.com/office/drawing/2014/main" id="{48E8ABF3-03F0-4158-A809-97A48B96C187}"/>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64" name="Group 8">
              <a:extLst>
                <a:ext uri="{FF2B5EF4-FFF2-40B4-BE49-F238E27FC236}">
                  <a16:creationId xmlns:a16="http://schemas.microsoft.com/office/drawing/2014/main" id="{BE187353-D00F-4165-95AE-36B1C05D67B0}"/>
                </a:ext>
              </a:extLst>
            </p:cNvPr>
            <p:cNvGrpSpPr>
              <a:grpSpLocks noChangeAspect="1"/>
            </p:cNvGrpSpPr>
            <p:nvPr/>
          </p:nvGrpSpPr>
          <p:grpSpPr bwMode="auto">
            <a:xfrm>
              <a:off x="5076057" y="3451166"/>
              <a:ext cx="430207" cy="692364"/>
              <a:chOff x="2093" y="-527"/>
              <a:chExt cx="192" cy="309"/>
            </a:xfrm>
          </p:grpSpPr>
          <p:sp>
            <p:nvSpPr>
              <p:cNvPr id="365" name="Rectangle 9">
                <a:extLst>
                  <a:ext uri="{FF2B5EF4-FFF2-40B4-BE49-F238E27FC236}">
                    <a16:creationId xmlns:a16="http://schemas.microsoft.com/office/drawing/2014/main" id="{81A3D845-48DE-4417-AA93-A39B9399BAA3}"/>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Rectangle 10">
                <a:extLst>
                  <a:ext uri="{FF2B5EF4-FFF2-40B4-BE49-F238E27FC236}">
                    <a16:creationId xmlns:a16="http://schemas.microsoft.com/office/drawing/2014/main" id="{5C5B28FF-F8FB-4047-8CE3-E592AF648321}"/>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Rectangle 11">
                <a:extLst>
                  <a:ext uri="{FF2B5EF4-FFF2-40B4-BE49-F238E27FC236}">
                    <a16:creationId xmlns:a16="http://schemas.microsoft.com/office/drawing/2014/main" id="{4BBCCAC1-CB4C-4208-AD7C-411917E40F08}"/>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Rectangle 12">
                <a:extLst>
                  <a:ext uri="{FF2B5EF4-FFF2-40B4-BE49-F238E27FC236}">
                    <a16:creationId xmlns:a16="http://schemas.microsoft.com/office/drawing/2014/main" id="{70040865-9689-46E3-8DFD-CF7B8A6302A1}"/>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13">
                <a:extLst>
                  <a:ext uri="{FF2B5EF4-FFF2-40B4-BE49-F238E27FC236}">
                    <a16:creationId xmlns:a16="http://schemas.microsoft.com/office/drawing/2014/main" id="{8AF0F59F-E4E1-46C1-A0F0-89359B91743F}"/>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14">
                <a:extLst>
                  <a:ext uri="{FF2B5EF4-FFF2-40B4-BE49-F238E27FC236}">
                    <a16:creationId xmlns:a16="http://schemas.microsoft.com/office/drawing/2014/main" id="{BBA195CD-0308-4B3C-8F0A-89117B0C8686}"/>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1" name="Oval 15">
                <a:extLst>
                  <a:ext uri="{FF2B5EF4-FFF2-40B4-BE49-F238E27FC236}">
                    <a16:creationId xmlns:a16="http://schemas.microsoft.com/office/drawing/2014/main" id="{2DD38D4C-DA0A-4844-8D3F-FF1FB7F03272}"/>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Oval 16">
                <a:extLst>
                  <a:ext uri="{FF2B5EF4-FFF2-40B4-BE49-F238E27FC236}">
                    <a16:creationId xmlns:a16="http://schemas.microsoft.com/office/drawing/2014/main" id="{8861146D-454A-4171-88E8-279FD3E42671}"/>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Rectangle 17">
                <a:extLst>
                  <a:ext uri="{FF2B5EF4-FFF2-40B4-BE49-F238E27FC236}">
                    <a16:creationId xmlns:a16="http://schemas.microsoft.com/office/drawing/2014/main" id="{37EA23B9-BC26-4274-A367-94CAD30FE11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322" name="Group 38">
            <a:extLst>
              <a:ext uri="{FF2B5EF4-FFF2-40B4-BE49-F238E27FC236}">
                <a16:creationId xmlns:a16="http://schemas.microsoft.com/office/drawing/2014/main" id="{DBBFCA54-A281-4682-8EC8-89684CD376C5}"/>
              </a:ext>
            </a:extLst>
          </p:cNvPr>
          <p:cNvGrpSpPr>
            <a:grpSpLocks noChangeAspect="1"/>
          </p:cNvGrpSpPr>
          <p:nvPr/>
        </p:nvGrpSpPr>
        <p:grpSpPr bwMode="auto">
          <a:xfrm>
            <a:off x="4324614" y="3347897"/>
            <a:ext cx="851306" cy="485914"/>
            <a:chOff x="6972" y="642"/>
            <a:chExt cx="445" cy="254"/>
          </a:xfrm>
        </p:grpSpPr>
        <p:sp>
          <p:nvSpPr>
            <p:cNvPr id="324" name="Line 39">
              <a:extLst>
                <a:ext uri="{FF2B5EF4-FFF2-40B4-BE49-F238E27FC236}">
                  <a16:creationId xmlns:a16="http://schemas.microsoft.com/office/drawing/2014/main" id="{4B26F547-B0C8-496F-BC27-DB9BC72639AB}"/>
                </a:ext>
              </a:extLst>
            </p:cNvPr>
            <p:cNvSpPr>
              <a:spLocks noChangeShapeType="1"/>
            </p:cNvSpPr>
            <p:nvPr/>
          </p:nvSpPr>
          <p:spPr bwMode="auto">
            <a:xfrm>
              <a:off x="6972" y="839"/>
              <a:ext cx="56"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Line 40">
              <a:extLst>
                <a:ext uri="{FF2B5EF4-FFF2-40B4-BE49-F238E27FC236}">
                  <a16:creationId xmlns:a16="http://schemas.microsoft.com/office/drawing/2014/main" id="{A41588A6-4F75-4A52-AA2D-7B3A6078B62C}"/>
                </a:ext>
              </a:extLst>
            </p:cNvPr>
            <p:cNvSpPr>
              <a:spLocks noChangeShapeType="1"/>
            </p:cNvSpPr>
            <p:nvPr/>
          </p:nvSpPr>
          <p:spPr bwMode="auto">
            <a:xfrm>
              <a:off x="7056" y="839"/>
              <a:ext cx="5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41">
              <a:extLst>
                <a:ext uri="{FF2B5EF4-FFF2-40B4-BE49-F238E27FC236}">
                  <a16:creationId xmlns:a16="http://schemas.microsoft.com/office/drawing/2014/main" id="{C8670D16-71A4-40C0-928E-3523C3CB1504}"/>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42">
              <a:extLst>
                <a:ext uri="{FF2B5EF4-FFF2-40B4-BE49-F238E27FC236}">
                  <a16:creationId xmlns:a16="http://schemas.microsoft.com/office/drawing/2014/main" id="{B9AE810F-1BD9-4D6C-91F0-670C80ED0613}"/>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Line 43">
              <a:extLst>
                <a:ext uri="{FF2B5EF4-FFF2-40B4-BE49-F238E27FC236}">
                  <a16:creationId xmlns:a16="http://schemas.microsoft.com/office/drawing/2014/main" id="{9185114A-D98D-40E7-81A2-19F7F6137D37}"/>
                </a:ext>
              </a:extLst>
            </p:cNvPr>
            <p:cNvSpPr>
              <a:spLocks noChangeShapeType="1"/>
            </p:cNvSpPr>
            <p:nvPr/>
          </p:nvSpPr>
          <p:spPr bwMode="auto">
            <a:xfrm>
              <a:off x="6972" y="896"/>
              <a:ext cx="44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218" name="Freeform 7"/>
          <p:cNvSpPr>
            <a:spLocks noEditPoints="1"/>
          </p:cNvSpPr>
          <p:nvPr/>
        </p:nvSpPr>
        <p:spPr bwMode="auto">
          <a:xfrm>
            <a:off x="4315526" y="1677100"/>
            <a:ext cx="914258" cy="772979"/>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B0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54" tIns="45677" rIns="91354" bIns="45677" numCol="1" anchor="t" anchorCtr="0" compatLnSpc="1">
            <a:prstTxWarp prst="textNoShape">
              <a:avLst/>
            </a:prstTxWarp>
          </a:bodyPr>
          <a:lstStyle/>
          <a:p>
            <a:pPr defTabSz="456726">
              <a:defRPr/>
            </a:pPr>
            <a:endParaRPr lang="en-US" sz="1765" dirty="0">
              <a:solidFill>
                <a:srgbClr val="333333"/>
              </a:solidFill>
              <a:latin typeface="Segoe UI Semilight"/>
            </a:endParaRPr>
          </a:p>
        </p:txBody>
      </p:sp>
      <p:grpSp>
        <p:nvGrpSpPr>
          <p:cNvPr id="286" name="Group 285">
            <a:extLst/>
          </p:cNvPr>
          <p:cNvGrpSpPr/>
          <p:nvPr/>
        </p:nvGrpSpPr>
        <p:grpSpPr>
          <a:xfrm>
            <a:off x="10019340" y="3393516"/>
            <a:ext cx="1042973" cy="606687"/>
            <a:chOff x="10484128" y="4941888"/>
            <a:chExt cx="666750" cy="447675"/>
          </a:xfrm>
        </p:grpSpPr>
        <p:sp>
          <p:nvSpPr>
            <p:cNvPr id="287"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289" name="Group 288">
              <a:extLst/>
            </p:cNvPr>
            <p:cNvGrpSpPr/>
            <p:nvPr/>
          </p:nvGrpSpPr>
          <p:grpSpPr>
            <a:xfrm>
              <a:off x="10595793" y="5179789"/>
              <a:ext cx="424453" cy="115236"/>
              <a:chOff x="8980353" y="4943569"/>
              <a:chExt cx="424453" cy="115236"/>
            </a:xfrm>
          </p:grpSpPr>
          <p:sp>
            <p:nvSpPr>
              <p:cNvPr id="290"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1"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08" name="Rectangle 107">
            <a:extLst/>
          </p:cNvPr>
          <p:cNvSpPr/>
          <p:nvPr/>
        </p:nvSpPr>
        <p:spPr bwMode="auto">
          <a:xfrm>
            <a:off x="5652917" y="4646754"/>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Rectangle 108">
            <a:extLst/>
          </p:cNvPr>
          <p:cNvSpPr/>
          <p:nvPr/>
        </p:nvSpPr>
        <p:spPr bwMode="auto">
          <a:xfrm>
            <a:off x="398871" y="4646754"/>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109"/>
          <p:cNvSpPr txBox="1"/>
          <p:nvPr/>
        </p:nvSpPr>
        <p:spPr>
          <a:xfrm>
            <a:off x="5909405" y="4939097"/>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&gt;50% of all Azure consumption will be driven by Linux/OSS….</a:t>
            </a:r>
          </a:p>
        </p:txBody>
      </p:sp>
      <p:sp>
        <p:nvSpPr>
          <p:cNvPr id="111" name="Rectangle 110"/>
          <p:cNvSpPr/>
          <p:nvPr/>
        </p:nvSpPr>
        <p:spPr>
          <a:xfrm>
            <a:off x="671199" y="4810013"/>
            <a:ext cx="2605149" cy="1068111"/>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Majority of the VM’s in Azure China and Germany are Linux</a:t>
            </a:r>
          </a:p>
        </p:txBody>
      </p:sp>
      <p:grpSp>
        <p:nvGrpSpPr>
          <p:cNvPr id="118" name="Group 20">
            <a:extLst/>
          </p:cNvPr>
          <p:cNvGrpSpPr>
            <a:grpSpLocks noChangeAspect="1"/>
          </p:cNvGrpSpPr>
          <p:nvPr/>
        </p:nvGrpSpPr>
        <p:grpSpPr bwMode="auto">
          <a:xfrm>
            <a:off x="9592937" y="5246021"/>
            <a:ext cx="416109" cy="434939"/>
            <a:chOff x="2966" y="-409"/>
            <a:chExt cx="221" cy="231"/>
          </a:xfrm>
        </p:grpSpPr>
        <p:sp>
          <p:nvSpPr>
            <p:cNvPr id="119" name="Rectangle 21">
              <a:extLst/>
            </p:cNvPr>
            <p:cNvSpPr>
              <a:spLocks noChangeArrowheads="1"/>
            </p:cNvSpPr>
            <p:nvPr/>
          </p:nvSpPr>
          <p:spPr bwMode="auto">
            <a:xfrm>
              <a:off x="2966" y="-409"/>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Line 22">
              <a:extLst/>
            </p:cNvPr>
            <p:cNvSpPr>
              <a:spLocks noChangeShapeType="1"/>
            </p:cNvSpPr>
            <p:nvPr/>
          </p:nvSpPr>
          <p:spPr bwMode="auto">
            <a:xfrm flipH="1">
              <a:off x="3145"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 name="Line 23">
              <a:extLst/>
            </p:cNvPr>
            <p:cNvSpPr>
              <a:spLocks noChangeShapeType="1"/>
            </p:cNvSpPr>
            <p:nvPr/>
          </p:nvSpPr>
          <p:spPr bwMode="auto">
            <a:xfrm flipH="1">
              <a:off x="3111"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 name="Line 24">
              <a:extLst/>
            </p:cNvPr>
            <p:cNvSpPr>
              <a:spLocks noChangeShapeType="1"/>
            </p:cNvSpPr>
            <p:nvPr/>
          </p:nvSpPr>
          <p:spPr bwMode="auto">
            <a:xfrm flipH="1">
              <a:off x="3008" y="-379"/>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 name="Rectangle 25">
              <a:extLst/>
            </p:cNvPr>
            <p:cNvSpPr>
              <a:spLocks noChangeArrowheads="1"/>
            </p:cNvSpPr>
            <p:nvPr/>
          </p:nvSpPr>
          <p:spPr bwMode="auto">
            <a:xfrm>
              <a:off x="2966" y="-323"/>
              <a:ext cx="221" cy="5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 name="Line 26">
              <a:extLst/>
            </p:cNvPr>
            <p:cNvSpPr>
              <a:spLocks noChangeShapeType="1"/>
            </p:cNvSpPr>
            <p:nvPr/>
          </p:nvSpPr>
          <p:spPr bwMode="auto">
            <a:xfrm flipH="1">
              <a:off x="3145"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 name="Line 27">
              <a:extLst/>
            </p:cNvPr>
            <p:cNvSpPr>
              <a:spLocks noChangeShapeType="1"/>
            </p:cNvSpPr>
            <p:nvPr/>
          </p:nvSpPr>
          <p:spPr bwMode="auto">
            <a:xfrm flipH="1">
              <a:off x="3111"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 name="Line 28">
              <a:extLst/>
            </p:cNvPr>
            <p:cNvSpPr>
              <a:spLocks noChangeShapeType="1"/>
            </p:cNvSpPr>
            <p:nvPr/>
          </p:nvSpPr>
          <p:spPr bwMode="auto">
            <a:xfrm flipH="1">
              <a:off x="3008" y="-293"/>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 name="Rectangle 29">
              <a:extLst/>
            </p:cNvPr>
            <p:cNvSpPr>
              <a:spLocks noChangeArrowheads="1"/>
            </p:cNvSpPr>
            <p:nvPr/>
          </p:nvSpPr>
          <p:spPr bwMode="auto">
            <a:xfrm>
              <a:off x="2966" y="-238"/>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 name="Line 30">
              <a:extLst/>
            </p:cNvPr>
            <p:cNvSpPr>
              <a:spLocks noChangeShapeType="1"/>
            </p:cNvSpPr>
            <p:nvPr/>
          </p:nvSpPr>
          <p:spPr bwMode="auto">
            <a:xfrm flipH="1">
              <a:off x="3145"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 name="Line 31">
              <a:extLst/>
            </p:cNvPr>
            <p:cNvSpPr>
              <a:spLocks noChangeShapeType="1"/>
            </p:cNvSpPr>
            <p:nvPr/>
          </p:nvSpPr>
          <p:spPr bwMode="auto">
            <a:xfrm flipH="1">
              <a:off x="3111"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 name="Line 32">
              <a:extLst/>
            </p:cNvPr>
            <p:cNvSpPr>
              <a:spLocks noChangeShapeType="1"/>
            </p:cNvSpPr>
            <p:nvPr/>
          </p:nvSpPr>
          <p:spPr bwMode="auto">
            <a:xfrm flipH="1">
              <a:off x="3008" y="-208"/>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Line 33">
              <a:extLst/>
            </p:cNvPr>
            <p:cNvSpPr>
              <a:spLocks noChangeShapeType="1"/>
            </p:cNvSpPr>
            <p:nvPr/>
          </p:nvSpPr>
          <p:spPr bwMode="auto">
            <a:xfrm flipV="1">
              <a:off x="3119" y="-289"/>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Line 34">
              <a:extLst/>
            </p:cNvPr>
            <p:cNvSpPr>
              <a:spLocks noChangeShapeType="1"/>
            </p:cNvSpPr>
            <p:nvPr/>
          </p:nvSpPr>
          <p:spPr bwMode="auto">
            <a:xfrm flipV="1">
              <a:off x="3119" y="-374"/>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Line 35">
              <a:extLst/>
            </p:cNvPr>
            <p:cNvSpPr>
              <a:spLocks noChangeShapeType="1"/>
            </p:cNvSpPr>
            <p:nvPr/>
          </p:nvSpPr>
          <p:spPr bwMode="auto">
            <a:xfrm flipV="1">
              <a:off x="3119" y="-204"/>
              <a:ext cx="0" cy="2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4" name="Group 133">
            <a:extLst/>
          </p:cNvPr>
          <p:cNvGrpSpPr/>
          <p:nvPr/>
        </p:nvGrpSpPr>
        <p:grpSpPr>
          <a:xfrm>
            <a:off x="10148315" y="5244373"/>
            <a:ext cx="653643" cy="438875"/>
            <a:chOff x="10484128" y="4941888"/>
            <a:chExt cx="666750" cy="447675"/>
          </a:xfrm>
        </p:grpSpPr>
        <p:sp>
          <p:nvSpPr>
            <p:cNvPr id="135"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36" name="Group 135">
              <a:extLst/>
            </p:cNvPr>
            <p:cNvGrpSpPr/>
            <p:nvPr/>
          </p:nvGrpSpPr>
          <p:grpSpPr>
            <a:xfrm>
              <a:off x="10595793" y="5179789"/>
              <a:ext cx="424453" cy="115236"/>
              <a:chOff x="8980353" y="4943569"/>
              <a:chExt cx="424453" cy="115236"/>
            </a:xfrm>
          </p:grpSpPr>
          <p:sp>
            <p:nvSpPr>
              <p:cNvPr id="137"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1"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142" name="Group 141">
            <a:extLst/>
          </p:cNvPr>
          <p:cNvGrpSpPr/>
          <p:nvPr/>
        </p:nvGrpSpPr>
        <p:grpSpPr>
          <a:xfrm>
            <a:off x="10857712" y="5193014"/>
            <a:ext cx="746398" cy="566164"/>
            <a:chOff x="11207750" y="4889499"/>
            <a:chExt cx="761365" cy="577517"/>
          </a:xfrm>
        </p:grpSpPr>
        <p:sp>
          <p:nvSpPr>
            <p:cNvPr id="143" name="Freeform 47">
              <a:extLst/>
            </p:cNvPr>
            <p:cNvSpPr>
              <a:spLocks/>
            </p:cNvSpPr>
            <p:nvPr/>
          </p:nvSpPr>
          <p:spPr bwMode="auto">
            <a:xfrm>
              <a:off x="11302365"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Rectangle 143">
              <a:extLst/>
            </p:cNvPr>
            <p:cNvSpPr/>
            <p:nvPr/>
          </p:nvSpPr>
          <p:spPr bwMode="auto">
            <a:xfrm>
              <a:off x="11207750" y="4889499"/>
              <a:ext cx="478147" cy="5775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5" name="Group 144">
              <a:extLst/>
            </p:cNvPr>
            <p:cNvGrpSpPr/>
            <p:nvPr/>
          </p:nvGrpSpPr>
          <p:grpSpPr>
            <a:xfrm>
              <a:off x="11269528" y="5035612"/>
              <a:ext cx="424453" cy="278488"/>
              <a:chOff x="8980353" y="5108741"/>
              <a:chExt cx="424453" cy="278488"/>
            </a:xfrm>
          </p:grpSpPr>
          <p:sp>
            <p:nvSpPr>
              <p:cNvPr id="146" name="Rectangle 25">
                <a:extLst/>
              </p:cNvPr>
              <p:cNvSpPr>
                <a:spLocks noChangeArrowheads="1"/>
              </p:cNvSpPr>
              <p:nvPr/>
            </p:nvSpPr>
            <p:spPr bwMode="auto">
              <a:xfrm>
                <a:off x="8980353" y="5108741"/>
                <a:ext cx="424453" cy="11331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Line 26">
                <a:extLst/>
              </p:cNvPr>
              <p:cNvSpPr>
                <a:spLocks noChangeShapeType="1"/>
              </p:cNvSpPr>
              <p:nvPr/>
            </p:nvSpPr>
            <p:spPr bwMode="auto">
              <a:xfrm flipH="1">
                <a:off x="9324141"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Line 27">
                <a:extLst/>
              </p:cNvPr>
              <p:cNvSpPr>
                <a:spLocks noChangeShapeType="1"/>
              </p:cNvSpPr>
              <p:nvPr/>
            </p:nvSpPr>
            <p:spPr bwMode="auto">
              <a:xfrm flipH="1">
                <a:off x="9258840"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9" name="Line 28">
                <a:extLst/>
              </p:cNvPr>
              <p:cNvSpPr>
                <a:spLocks noChangeShapeType="1"/>
              </p:cNvSpPr>
              <p:nvPr/>
            </p:nvSpPr>
            <p:spPr bwMode="auto">
              <a:xfrm flipH="1">
                <a:off x="9061018" y="5166359"/>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0" name="Rectangle 29">
                <a:extLst/>
              </p:cNvPr>
              <p:cNvSpPr>
                <a:spLocks noChangeArrowheads="1"/>
              </p:cNvSpPr>
              <p:nvPr/>
            </p:nvSpPr>
            <p:spPr bwMode="auto">
              <a:xfrm>
                <a:off x="8980353" y="5271993"/>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Line 30">
                <a:extLst/>
              </p:cNvPr>
              <p:cNvSpPr>
                <a:spLocks noChangeShapeType="1"/>
              </p:cNvSpPr>
              <p:nvPr/>
            </p:nvSpPr>
            <p:spPr bwMode="auto">
              <a:xfrm flipH="1">
                <a:off x="9324141"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Line 31">
                <a:extLst/>
              </p:cNvPr>
              <p:cNvSpPr>
                <a:spLocks noChangeShapeType="1"/>
              </p:cNvSpPr>
              <p:nvPr/>
            </p:nvSpPr>
            <p:spPr bwMode="auto">
              <a:xfrm flipH="1">
                <a:off x="9258840"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Line 32">
                <a:extLst/>
              </p:cNvPr>
              <p:cNvSpPr>
                <a:spLocks noChangeShapeType="1"/>
              </p:cNvSpPr>
              <p:nvPr/>
            </p:nvSpPr>
            <p:spPr bwMode="auto">
              <a:xfrm flipH="1">
                <a:off x="9061018" y="5329611"/>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4" name="Line 33">
                <a:extLst/>
              </p:cNvPr>
              <p:cNvSpPr>
                <a:spLocks noChangeShapeType="1"/>
              </p:cNvSpPr>
              <p:nvPr/>
            </p:nvSpPr>
            <p:spPr bwMode="auto">
              <a:xfrm flipV="1">
                <a:off x="9274205" y="5174042"/>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5" name="Line 35">
                <a:extLst/>
              </p:cNvPr>
              <p:cNvSpPr>
                <a:spLocks noChangeShapeType="1"/>
              </p:cNvSpPr>
              <p:nvPr/>
            </p:nvSpPr>
            <p:spPr bwMode="auto">
              <a:xfrm flipV="1">
                <a:off x="9274205" y="5337293"/>
                <a:ext cx="0" cy="4993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pic>
        <p:nvPicPr>
          <p:cNvPr id="4" name="Picture 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contrast="-40000"/>
                    </a14:imgEffect>
                  </a14:imgLayer>
                </a14:imgProps>
              </a:ext>
            </a:extLst>
          </a:blip>
          <a:stretch>
            <a:fillRect/>
          </a:stretch>
        </p:blipFill>
        <p:spPr>
          <a:xfrm>
            <a:off x="4485310" y="5126462"/>
            <a:ext cx="683607" cy="683607"/>
          </a:xfrm>
          <a:prstGeom prst="rect">
            <a:avLst/>
          </a:prstGeom>
        </p:spPr>
      </p:pic>
    </p:spTree>
    <p:extLst>
      <p:ext uri="{BB962C8B-B14F-4D97-AF65-F5344CB8AC3E}">
        <p14:creationId xmlns:p14="http://schemas.microsoft.com/office/powerpoint/2010/main" val="196893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Our competitive reality…</a:t>
            </a:r>
          </a:p>
        </p:txBody>
      </p:sp>
      <p:sp>
        <p:nvSpPr>
          <p:cNvPr id="194" name="TextBox 193"/>
          <p:cNvSpPr txBox="1"/>
          <p:nvPr/>
        </p:nvSpPr>
        <p:spPr>
          <a:xfrm>
            <a:off x="7882570" y="6296300"/>
            <a:ext cx="4234461" cy="461624"/>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 Source: Forrester report titled “Open Source Powers Enterprise Digital Transformation”; 2 Source: The Arnold Group Report, FY15Q2 &amp; MPF; 3 Source: FY16 AWS Cloud Usage Insights - C+E Marketing</a:t>
            </a:r>
          </a:p>
        </p:txBody>
      </p:sp>
      <p:pic>
        <p:nvPicPr>
          <p:cNvPr id="2" name="Picture 1"/>
          <p:cNvPicPr>
            <a:picLocks noChangeAspect="1"/>
          </p:cNvPicPr>
          <p:nvPr/>
        </p:nvPicPr>
        <p:blipFill>
          <a:blip r:embed="rId3"/>
          <a:stretch>
            <a:fillRect/>
          </a:stretch>
        </p:blipFill>
        <p:spPr>
          <a:xfrm>
            <a:off x="596729" y="1378303"/>
            <a:ext cx="6807148" cy="4587196"/>
          </a:xfrm>
          <a:prstGeom prst="rect">
            <a:avLst/>
          </a:prstGeom>
        </p:spPr>
      </p:pic>
      <p:pic>
        <p:nvPicPr>
          <p:cNvPr id="5" name="Picture 4">
            <a:extLst>
              <a:ext uri="{FF2B5EF4-FFF2-40B4-BE49-F238E27FC236}">
                <a16:creationId xmlns:a16="http://schemas.microsoft.com/office/drawing/2014/main" id="{CB9022E5-DC05-4B08-ABDD-6B55A4E66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656" y="1378303"/>
            <a:ext cx="4091780" cy="4091780"/>
          </a:xfrm>
          <a:prstGeom prst="rect">
            <a:avLst/>
          </a:prstGeom>
        </p:spPr>
      </p:pic>
      <p:pic>
        <p:nvPicPr>
          <p:cNvPr id="4" name="Picture 3">
            <a:extLst>
              <a:ext uri="{FF2B5EF4-FFF2-40B4-BE49-F238E27FC236}">
                <a16:creationId xmlns:a16="http://schemas.microsoft.com/office/drawing/2014/main" id="{37FD676C-8FAD-4C11-B5EE-E4A0035174E1}"/>
              </a:ext>
            </a:extLst>
          </p:cNvPr>
          <p:cNvPicPr>
            <a:picLocks noChangeAspect="1"/>
          </p:cNvPicPr>
          <p:nvPr/>
        </p:nvPicPr>
        <p:blipFill>
          <a:blip r:embed="rId5"/>
          <a:stretch>
            <a:fillRect/>
          </a:stretch>
        </p:blipFill>
        <p:spPr>
          <a:xfrm>
            <a:off x="5065974" y="3834201"/>
            <a:ext cx="2816596" cy="2651990"/>
          </a:xfrm>
          <a:prstGeom prst="rect">
            <a:avLst/>
          </a:prstGeom>
        </p:spPr>
      </p:pic>
      <p:pic>
        <p:nvPicPr>
          <p:cNvPr id="6" name="Picture 5">
            <a:extLst>
              <a:ext uri="{FF2B5EF4-FFF2-40B4-BE49-F238E27FC236}">
                <a16:creationId xmlns:a16="http://schemas.microsoft.com/office/drawing/2014/main" id="{716D7AA7-A751-4F89-856D-02636DA39638}"/>
              </a:ext>
            </a:extLst>
          </p:cNvPr>
          <p:cNvPicPr>
            <a:picLocks noChangeAspect="1"/>
          </p:cNvPicPr>
          <p:nvPr/>
        </p:nvPicPr>
        <p:blipFill>
          <a:blip r:embed="rId6"/>
          <a:stretch>
            <a:fillRect/>
          </a:stretch>
        </p:blipFill>
        <p:spPr>
          <a:xfrm>
            <a:off x="7826973" y="1743859"/>
            <a:ext cx="3609145" cy="2548349"/>
          </a:xfrm>
          <a:prstGeom prst="rect">
            <a:avLst/>
          </a:prstGeom>
        </p:spPr>
      </p:pic>
      <p:sp>
        <p:nvSpPr>
          <p:cNvPr id="8" name="TextBox 7">
            <a:extLst>
              <a:ext uri="{FF2B5EF4-FFF2-40B4-BE49-F238E27FC236}">
                <a16:creationId xmlns:a16="http://schemas.microsoft.com/office/drawing/2014/main" id="{D10A94DD-3A04-43C5-A022-0F382C369DC4}"/>
              </a:ext>
            </a:extLst>
          </p:cNvPr>
          <p:cNvSpPr txBox="1"/>
          <p:nvPr/>
        </p:nvSpPr>
        <p:spPr>
          <a:xfrm>
            <a:off x="466320" y="157278"/>
            <a:ext cx="6262063"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505050"/>
                </a:solidFill>
                <a:effectLst/>
                <a:uLnTx/>
                <a:uFillTx/>
                <a:latin typeface="Segoe UI Light"/>
                <a:ea typeface="+mn-ea"/>
                <a:cs typeface="+mn-cs"/>
              </a:rPr>
              <a:t>Impressive, huh?!</a:t>
            </a:r>
            <a:endParaRPr kumimoji="0" lang="en-US" sz="6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13426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6357" y="1589166"/>
            <a:ext cx="11653523" cy="3801752"/>
          </a:xfrm>
        </p:spPr>
        <p:txBody>
          <a:bodyPr/>
          <a:lstStyle/>
          <a:p>
            <a:r>
              <a:rPr lang="en-US" sz="3137" dirty="0"/>
              <a:t>Peter Laudati</a:t>
            </a:r>
          </a:p>
          <a:p>
            <a:r>
              <a:rPr lang="en-US" sz="3137" dirty="0"/>
              <a:t>Ryan McIntyre</a:t>
            </a:r>
          </a:p>
          <a:p>
            <a:r>
              <a:rPr lang="en-US" sz="3137" dirty="0"/>
              <a:t>Manoj Vasudevan</a:t>
            </a:r>
          </a:p>
          <a:p>
            <a:r>
              <a:rPr lang="en-US" sz="3137" dirty="0"/>
              <a:t>Keith Mayer</a:t>
            </a:r>
          </a:p>
          <a:p>
            <a:r>
              <a:rPr lang="en-US" sz="3137" dirty="0"/>
              <a:t>Tommy Falgout</a:t>
            </a:r>
          </a:p>
          <a:p>
            <a:r>
              <a:rPr lang="en-US" sz="3137" dirty="0"/>
              <a:t>Tim Walton</a:t>
            </a:r>
          </a:p>
          <a:p>
            <a:r>
              <a:rPr lang="en-US" sz="3137" dirty="0"/>
              <a:t>Ryan Coffman</a:t>
            </a:r>
          </a:p>
        </p:txBody>
      </p:sp>
      <p:sp>
        <p:nvSpPr>
          <p:cNvPr id="2" name="Title 1"/>
          <p:cNvSpPr>
            <a:spLocks noGrp="1"/>
          </p:cNvSpPr>
          <p:nvPr>
            <p:ph type="title"/>
          </p:nvPr>
        </p:nvSpPr>
        <p:spPr/>
        <p:txBody>
          <a:bodyPr/>
          <a:lstStyle/>
          <a:p>
            <a:r>
              <a:rPr lang="en-US" dirty="0"/>
              <a:t>Open Source on Azure: V-Team Members</a:t>
            </a:r>
          </a:p>
        </p:txBody>
      </p:sp>
      <p:sp>
        <p:nvSpPr>
          <p:cNvPr id="4" name="TextBox 3"/>
          <p:cNvSpPr txBox="1"/>
          <p:nvPr/>
        </p:nvSpPr>
        <p:spPr>
          <a:xfrm>
            <a:off x="1208502" y="5633209"/>
            <a:ext cx="9677557" cy="1158629"/>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1" u="none" strike="noStrike" kern="1200" cap="none" spc="0" normalizeH="0" baseline="0" noProof="0" dirty="0">
                <a:ln>
                  <a:noFill/>
                </a:ln>
                <a:solidFill>
                  <a:srgbClr val="969696"/>
                </a:solidFill>
                <a:effectLst/>
                <a:uLnTx/>
                <a:uFillTx/>
                <a:latin typeface="Segoe UI"/>
                <a:ea typeface="+mn-ea"/>
                <a:cs typeface="+mn-cs"/>
              </a:rPr>
              <a:t>“Bringing combined Open Source industry experience </a:t>
            </a:r>
            <a:br>
              <a:rPr kumimoji="0" lang="en-US" sz="3137" b="0" i="1" u="none" strike="noStrike" kern="1200" cap="none" spc="0" normalizeH="0" baseline="0" noProof="0" dirty="0">
                <a:ln>
                  <a:noFill/>
                </a:ln>
                <a:solidFill>
                  <a:srgbClr val="969696"/>
                </a:solidFill>
                <a:effectLst/>
                <a:uLnTx/>
                <a:uFillTx/>
                <a:latin typeface="Segoe UI"/>
                <a:ea typeface="+mn-ea"/>
                <a:cs typeface="+mn-cs"/>
              </a:rPr>
            </a:br>
            <a:r>
              <a:rPr kumimoji="0" lang="en-US" sz="3137" b="0" i="1" u="none" strike="noStrike" kern="1200" cap="none" spc="0" normalizeH="0" baseline="0" noProof="0" dirty="0">
                <a:ln>
                  <a:noFill/>
                </a:ln>
                <a:solidFill>
                  <a:srgbClr val="969696"/>
                </a:solidFill>
                <a:effectLst/>
                <a:uLnTx/>
                <a:uFillTx/>
                <a:latin typeface="Segoe UI"/>
                <a:ea typeface="+mn-ea"/>
                <a:cs typeface="+mn-cs"/>
              </a:rPr>
              <a:t>to Microsoft Azure and our key Partners”.</a:t>
            </a:r>
          </a:p>
        </p:txBody>
      </p:sp>
      <p:pic>
        <p:nvPicPr>
          <p:cNvPr id="6" name="Picture 5" descr="A person wearing a suit and tie smiling at the camera&#10;&#10;Description generated with very high confidence">
            <a:extLst>
              <a:ext uri="{FF2B5EF4-FFF2-40B4-BE49-F238E27FC236}">
                <a16:creationId xmlns:a16="http://schemas.microsoft.com/office/drawing/2014/main" id="{8104E11D-F3CE-4934-B17B-7E0AD01478FB}"/>
              </a:ext>
            </a:extLst>
          </p:cNvPr>
          <p:cNvPicPr>
            <a:picLocks noChangeAspect="1"/>
          </p:cNvPicPr>
          <p:nvPr/>
        </p:nvPicPr>
        <p:blipFill>
          <a:blip r:embed="rId3"/>
          <a:stretch>
            <a:fillRect/>
          </a:stretch>
        </p:blipFill>
        <p:spPr>
          <a:xfrm>
            <a:off x="4966222" y="1793331"/>
            <a:ext cx="1013604" cy="1013604"/>
          </a:xfrm>
          <a:prstGeom prst="rect">
            <a:avLst/>
          </a:prstGeom>
        </p:spPr>
      </p:pic>
      <p:pic>
        <p:nvPicPr>
          <p:cNvPr id="9" name="Picture 8" descr="A person smiling for the camera&#10;&#10;Description generated with very high confidence">
            <a:extLst>
              <a:ext uri="{FF2B5EF4-FFF2-40B4-BE49-F238E27FC236}">
                <a16:creationId xmlns:a16="http://schemas.microsoft.com/office/drawing/2014/main" id="{04F6E53A-5DCC-4865-B5E4-46CA2D2B18AC}"/>
              </a:ext>
            </a:extLst>
          </p:cNvPr>
          <p:cNvPicPr>
            <a:picLocks noChangeAspect="1"/>
          </p:cNvPicPr>
          <p:nvPr/>
        </p:nvPicPr>
        <p:blipFill>
          <a:blip r:embed="rId4"/>
          <a:stretch>
            <a:fillRect/>
          </a:stretch>
        </p:blipFill>
        <p:spPr>
          <a:xfrm>
            <a:off x="6254235" y="1793331"/>
            <a:ext cx="996128" cy="1013604"/>
          </a:xfrm>
          <a:prstGeom prst="rect">
            <a:avLst/>
          </a:prstGeom>
        </p:spPr>
      </p:pic>
      <p:pic>
        <p:nvPicPr>
          <p:cNvPr id="14" name="Picture 13" descr="A person wearing a blue shirt and smiling at the camera&#10;&#10;Description generated with very high confidence">
            <a:extLst>
              <a:ext uri="{FF2B5EF4-FFF2-40B4-BE49-F238E27FC236}">
                <a16:creationId xmlns:a16="http://schemas.microsoft.com/office/drawing/2014/main" id="{08697847-FDAF-407B-AABA-09200F35EA41}"/>
              </a:ext>
            </a:extLst>
          </p:cNvPr>
          <p:cNvPicPr>
            <a:picLocks noChangeAspect="1"/>
          </p:cNvPicPr>
          <p:nvPr/>
        </p:nvPicPr>
        <p:blipFill rotWithShape="1">
          <a:blip r:embed="rId5"/>
          <a:srcRect l="17228" r="20233"/>
          <a:stretch/>
        </p:blipFill>
        <p:spPr>
          <a:xfrm>
            <a:off x="4966221" y="3164334"/>
            <a:ext cx="996128" cy="1013604"/>
          </a:xfrm>
          <a:prstGeom prst="rect">
            <a:avLst/>
          </a:prstGeom>
        </p:spPr>
      </p:pic>
      <p:pic>
        <p:nvPicPr>
          <p:cNvPr id="16" name="Picture 15" descr="A person posing for the camera&#10;&#10;Description generated with very high confidence">
            <a:extLst>
              <a:ext uri="{FF2B5EF4-FFF2-40B4-BE49-F238E27FC236}">
                <a16:creationId xmlns:a16="http://schemas.microsoft.com/office/drawing/2014/main" id="{794A1A88-A976-49CA-949D-D4931A88679C}"/>
              </a:ext>
            </a:extLst>
          </p:cNvPr>
          <p:cNvPicPr>
            <a:picLocks noChangeAspect="1"/>
          </p:cNvPicPr>
          <p:nvPr/>
        </p:nvPicPr>
        <p:blipFill>
          <a:blip r:embed="rId6"/>
          <a:stretch>
            <a:fillRect/>
          </a:stretch>
        </p:blipFill>
        <p:spPr>
          <a:xfrm>
            <a:off x="6246689" y="3164334"/>
            <a:ext cx="1013604" cy="1013604"/>
          </a:xfrm>
          <a:prstGeom prst="rect">
            <a:avLst/>
          </a:prstGeom>
        </p:spPr>
      </p:pic>
      <p:pic>
        <p:nvPicPr>
          <p:cNvPr id="18" name="Picture 17" descr="A person with red hair and a sunset in the background&#10;&#10;Description generated with very high confidence">
            <a:extLst>
              <a:ext uri="{FF2B5EF4-FFF2-40B4-BE49-F238E27FC236}">
                <a16:creationId xmlns:a16="http://schemas.microsoft.com/office/drawing/2014/main" id="{DB36E4A6-5F58-4B79-AE2D-1F4DC36BA76E}"/>
              </a:ext>
            </a:extLst>
          </p:cNvPr>
          <p:cNvPicPr>
            <a:picLocks noChangeAspect="1"/>
          </p:cNvPicPr>
          <p:nvPr/>
        </p:nvPicPr>
        <p:blipFill>
          <a:blip r:embed="rId7"/>
          <a:stretch>
            <a:fillRect/>
          </a:stretch>
        </p:blipFill>
        <p:spPr>
          <a:xfrm>
            <a:off x="7535934" y="1793331"/>
            <a:ext cx="1013604" cy="1013604"/>
          </a:xfrm>
          <a:prstGeom prst="rect">
            <a:avLst/>
          </a:prstGeom>
        </p:spPr>
      </p:pic>
      <p:pic>
        <p:nvPicPr>
          <p:cNvPr id="20" name="Picture 19" descr="A person wearing glasses and smiling at the camera&#10;&#10;Description generated with very high confidence">
            <a:extLst>
              <a:ext uri="{FF2B5EF4-FFF2-40B4-BE49-F238E27FC236}">
                <a16:creationId xmlns:a16="http://schemas.microsoft.com/office/drawing/2014/main" id="{2F36EB4F-0061-45D6-B3B2-DB24ECFC9845}"/>
              </a:ext>
            </a:extLst>
          </p:cNvPr>
          <p:cNvPicPr>
            <a:picLocks noChangeAspect="1"/>
          </p:cNvPicPr>
          <p:nvPr/>
        </p:nvPicPr>
        <p:blipFill>
          <a:blip r:embed="rId8"/>
          <a:stretch>
            <a:fillRect/>
          </a:stretch>
        </p:blipFill>
        <p:spPr>
          <a:xfrm>
            <a:off x="7544632" y="3164333"/>
            <a:ext cx="1004906" cy="1004906"/>
          </a:xfrm>
          <a:prstGeom prst="rect">
            <a:avLst/>
          </a:prstGeom>
        </p:spPr>
      </p:pic>
      <p:pic>
        <p:nvPicPr>
          <p:cNvPr id="22" name="Picture 21" descr="A person smiling for the camera&#10;&#10;Description generated with very high confidence">
            <a:extLst>
              <a:ext uri="{FF2B5EF4-FFF2-40B4-BE49-F238E27FC236}">
                <a16:creationId xmlns:a16="http://schemas.microsoft.com/office/drawing/2014/main" id="{88BC0DEB-DBBF-4E4A-931F-D3647C8D1217}"/>
              </a:ext>
            </a:extLst>
          </p:cNvPr>
          <p:cNvPicPr>
            <a:picLocks noChangeAspect="1"/>
          </p:cNvPicPr>
          <p:nvPr/>
        </p:nvPicPr>
        <p:blipFill>
          <a:blip r:embed="rId9"/>
          <a:stretch>
            <a:fillRect/>
          </a:stretch>
        </p:blipFill>
        <p:spPr>
          <a:xfrm>
            <a:off x="8831781" y="1793331"/>
            <a:ext cx="1005454" cy="1005454"/>
          </a:xfrm>
          <a:prstGeom prst="rect">
            <a:avLst/>
          </a:prstGeom>
        </p:spPr>
      </p:pic>
    </p:spTree>
    <p:extLst>
      <p:ext uri="{BB962C8B-B14F-4D97-AF65-F5344CB8AC3E}">
        <p14:creationId xmlns:p14="http://schemas.microsoft.com/office/powerpoint/2010/main" val="13090616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9141" y="2440809"/>
            <a:ext cx="302896" cy="362074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Rectangle 65"/>
          <p:cNvSpPr/>
          <p:nvPr/>
        </p:nvSpPr>
        <p:spPr bwMode="auto">
          <a:xfrm>
            <a:off x="3208293" y="124446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solidFill>
                  <a:srgbClr val="00188F"/>
                </a:solidFill>
                <a:latin typeface="Segoe UI Light" panose="020B0502040204020203" pitchFamily="34" charset="0"/>
                <a:cs typeface="Segoe UI Light" panose="020B0502040204020203" pitchFamily="34" charset="0"/>
              </a:rPr>
              <a:t>Cloud Computing Models</a:t>
            </a:r>
          </a:p>
        </p:txBody>
      </p:sp>
      <p:grpSp>
        <p:nvGrpSpPr>
          <p:cNvPr id="4" name="Group 3"/>
          <p:cNvGrpSpPr/>
          <p:nvPr/>
        </p:nvGrpSpPr>
        <p:grpSpPr>
          <a:xfrm>
            <a:off x="796966" y="1538808"/>
            <a:ext cx="2427913" cy="4497741"/>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On-Premises</a:t>
              </a:r>
            </a:p>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27" name="TextBox 52"/>
            <p:cNvSpPr txBox="1"/>
            <p:nvPr/>
          </p:nvSpPr>
          <p:spPr>
            <a:xfrm>
              <a:off x="855665" y="3333164"/>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grpSp>
      <p:sp>
        <p:nvSpPr>
          <p:cNvPr id="138" name="Rectangle 137"/>
          <p:cNvSpPr/>
          <p:nvPr/>
        </p:nvSpPr>
        <p:spPr>
          <a:xfrm>
            <a:off x="4381891" y="1511658"/>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Infrastructure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grpSp>
        <p:nvGrpSpPr>
          <p:cNvPr id="5" name="Group 4"/>
          <p:cNvGrpSpPr/>
          <p:nvPr/>
        </p:nvGrpSpPr>
        <p:grpSpPr>
          <a:xfrm>
            <a:off x="4412036" y="2460754"/>
            <a:ext cx="1645145" cy="3575799"/>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grpSp>
      <p:sp>
        <p:nvSpPr>
          <p:cNvPr id="140" name="Left Brace 139"/>
          <p:cNvSpPr/>
          <p:nvPr/>
        </p:nvSpPr>
        <p:spPr>
          <a:xfrm flipH="1">
            <a:off x="6059507" y="4724823"/>
            <a:ext cx="228600" cy="1325319"/>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1" name="TextBox 56"/>
          <p:cNvSpPr txBox="1"/>
          <p:nvPr/>
        </p:nvSpPr>
        <p:spPr>
          <a:xfrm flipH="1">
            <a:off x="6246230" y="4447057"/>
            <a:ext cx="615553" cy="17064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Physical Fabric</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Vendor</a:t>
            </a:r>
          </a:p>
        </p:txBody>
      </p:sp>
      <p:sp>
        <p:nvSpPr>
          <p:cNvPr id="142" name="Left Brace 141"/>
          <p:cNvSpPr/>
          <p:nvPr/>
        </p:nvSpPr>
        <p:spPr>
          <a:xfrm>
            <a:off x="4210567" y="2447306"/>
            <a:ext cx="179434"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3" name="TextBox 58"/>
          <p:cNvSpPr txBox="1"/>
          <p:nvPr/>
        </p:nvSpPr>
        <p:spPr>
          <a:xfrm>
            <a:off x="3798298" y="2520291"/>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sp>
        <p:nvSpPr>
          <p:cNvPr id="154" name="Rectangle 153"/>
          <p:cNvSpPr/>
          <p:nvPr/>
        </p:nvSpPr>
        <p:spPr>
          <a:xfrm>
            <a:off x="6889630" y="15016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Platform</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55" name="Left Brace 154"/>
          <p:cNvSpPr/>
          <p:nvPr/>
        </p:nvSpPr>
        <p:spPr>
          <a:xfrm flipH="1">
            <a:off x="8615631" y="3370388"/>
            <a:ext cx="182529" cy="266616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6" name="TextBox 54"/>
          <p:cNvSpPr txBox="1"/>
          <p:nvPr/>
        </p:nvSpPr>
        <p:spPr>
          <a:xfrm flipH="1">
            <a:off x="8769624" y="3238202"/>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sp>
        <p:nvSpPr>
          <p:cNvPr id="157" name="Left Brace 156"/>
          <p:cNvSpPr/>
          <p:nvPr/>
        </p:nvSpPr>
        <p:spPr>
          <a:xfrm>
            <a:off x="6806303" y="2441702"/>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8" name="TextBox 60"/>
          <p:cNvSpPr txBox="1"/>
          <p:nvPr/>
        </p:nvSpPr>
        <p:spPr>
          <a:xfrm>
            <a:off x="6463314" y="2323184"/>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grpSp>
        <p:nvGrpSpPr>
          <p:cNvPr id="9" name="Group 8"/>
          <p:cNvGrpSpPr/>
          <p:nvPr/>
        </p:nvGrpSpPr>
        <p:grpSpPr>
          <a:xfrm>
            <a:off x="6968130" y="2460753"/>
            <a:ext cx="1638240" cy="3575799"/>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grpSp>
      <p:sp>
        <p:nvSpPr>
          <p:cNvPr id="170" name="Rectangle 169"/>
          <p:cNvSpPr/>
          <p:nvPr/>
        </p:nvSpPr>
        <p:spPr>
          <a:xfrm>
            <a:off x="9464724" y="15016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Software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72" name="TextBox 64"/>
          <p:cNvSpPr txBox="1"/>
          <p:nvPr/>
        </p:nvSpPr>
        <p:spPr>
          <a:xfrm flipH="1">
            <a:off x="11387709" y="3008341"/>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grpSp>
        <p:nvGrpSpPr>
          <p:cNvPr id="11" name="Group 10"/>
          <p:cNvGrpSpPr/>
          <p:nvPr/>
        </p:nvGrpSpPr>
        <p:grpSpPr>
          <a:xfrm>
            <a:off x="9524698" y="2460750"/>
            <a:ext cx="1638240" cy="3575799"/>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grpSp>
      <p:sp>
        <p:nvSpPr>
          <p:cNvPr id="64" name="Left Brace 63"/>
          <p:cNvSpPr/>
          <p:nvPr/>
        </p:nvSpPr>
        <p:spPr>
          <a:xfrm flipH="1">
            <a:off x="11181463" y="2861103"/>
            <a:ext cx="206246" cy="321370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Rectangle 66"/>
          <p:cNvSpPr/>
          <p:nvPr/>
        </p:nvSpPr>
        <p:spPr bwMode="auto">
          <a:xfrm flipH="1">
            <a:off x="252797" y="124446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TextBox 58"/>
          <p:cNvSpPr txBox="1"/>
          <p:nvPr/>
        </p:nvSpPr>
        <p:spPr>
          <a:xfrm>
            <a:off x="3661291" y="4846263"/>
            <a:ext cx="830997" cy="94275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Microsoft </a:t>
            </a:r>
          </a:p>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Provisions</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endPar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endParaRPr>
          </a:p>
        </p:txBody>
      </p:sp>
      <p:sp>
        <p:nvSpPr>
          <p:cNvPr id="8" name="Left Bracket 7"/>
          <p:cNvSpPr/>
          <p:nvPr/>
        </p:nvSpPr>
        <p:spPr>
          <a:xfrm>
            <a:off x="4286075" y="4724823"/>
            <a:ext cx="95815" cy="1333645"/>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0" name="Straight Connector 9"/>
          <p:cNvCxnSpPr/>
          <p:nvPr/>
        </p:nvCxnSpPr>
        <p:spPr>
          <a:xfrm>
            <a:off x="4187700" y="5364535"/>
            <a:ext cx="1076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321891" y="2413083"/>
            <a:ext cx="184282" cy="47386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0" name="TextBox 60"/>
          <p:cNvSpPr txBox="1"/>
          <p:nvPr/>
        </p:nvSpPr>
        <p:spPr>
          <a:xfrm>
            <a:off x="8969679" y="2099076"/>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sp>
        <p:nvSpPr>
          <p:cNvPr id="76" name="Rectangle 75"/>
          <p:cNvSpPr/>
          <p:nvPr/>
        </p:nvSpPr>
        <p:spPr bwMode="auto">
          <a:xfrm>
            <a:off x="4381890"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Host</a:t>
            </a:r>
          </a:p>
        </p:txBody>
      </p:sp>
      <p:sp>
        <p:nvSpPr>
          <p:cNvPr id="77" name="Rectangle 76"/>
          <p:cNvSpPr/>
          <p:nvPr/>
        </p:nvSpPr>
        <p:spPr bwMode="auto">
          <a:xfrm>
            <a:off x="6937984" y="6400934"/>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Develop</a:t>
            </a:r>
          </a:p>
        </p:txBody>
      </p:sp>
      <p:sp>
        <p:nvSpPr>
          <p:cNvPr id="78" name="Rectangle 77"/>
          <p:cNvSpPr/>
          <p:nvPr/>
        </p:nvSpPr>
        <p:spPr bwMode="auto">
          <a:xfrm>
            <a:off x="9494078"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Consume</a:t>
            </a:r>
          </a:p>
        </p:txBody>
      </p:sp>
    </p:spTree>
    <p:extLst>
      <p:ext uri="{BB962C8B-B14F-4D97-AF65-F5344CB8AC3E}">
        <p14:creationId xmlns:p14="http://schemas.microsoft.com/office/powerpoint/2010/main" val="13243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board&#10;&#10;Description generated with high confidence">
            <a:extLst>
              <a:ext uri="{FF2B5EF4-FFF2-40B4-BE49-F238E27FC236}">
                <a16:creationId xmlns:a16="http://schemas.microsoft.com/office/drawing/2014/main" id="{1054546B-289A-4163-A221-24A447F7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954" y="0"/>
            <a:ext cx="5996066" cy="6862419"/>
          </a:xfrm>
          <a:prstGeom prst="rect">
            <a:avLst/>
          </a:prstGeom>
        </p:spPr>
      </p:pic>
    </p:spTree>
    <p:extLst>
      <p:ext uri="{BB962C8B-B14F-4D97-AF65-F5344CB8AC3E}">
        <p14:creationId xmlns:p14="http://schemas.microsoft.com/office/powerpoint/2010/main" val="764343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705" dirty="0"/>
              <a:t>Azure Infrastructure Breadth</a:t>
            </a:r>
          </a:p>
        </p:txBody>
      </p:sp>
      <p:sp>
        <p:nvSpPr>
          <p:cNvPr id="3" name="Text Placeholder 2"/>
          <p:cNvSpPr>
            <a:spLocks noGrp="1"/>
          </p:cNvSpPr>
          <p:nvPr>
            <p:ph type="body" sz="quarter" idx="10"/>
          </p:nvPr>
        </p:nvSpPr>
        <p:spPr>
          <a:xfrm>
            <a:off x="455995" y="962788"/>
            <a:ext cx="11280012" cy="325858"/>
          </a:xfrm>
        </p:spPr>
        <p:txBody>
          <a:bodyPr/>
          <a:lstStyle/>
          <a:p>
            <a:pPr algn="ctr"/>
            <a:r>
              <a:rPr lang="en-US" dirty="0"/>
              <a:t>Over 100 services, continuous evolution</a:t>
            </a:r>
          </a:p>
        </p:txBody>
      </p:sp>
      <p:grpSp>
        <p:nvGrpSpPr>
          <p:cNvPr id="54" name="Group 53"/>
          <p:cNvGrpSpPr/>
          <p:nvPr/>
        </p:nvGrpSpPr>
        <p:grpSpPr>
          <a:xfrm>
            <a:off x="5208858" y="3312914"/>
            <a:ext cx="851197" cy="671998"/>
            <a:chOff x="5726434" y="1235377"/>
            <a:chExt cx="851438" cy="672188"/>
          </a:xfrm>
        </p:grpSpPr>
        <p:sp>
          <p:nvSpPr>
            <p:cNvPr id="105" name="Rectangle 104"/>
            <p:cNvSpPr/>
            <p:nvPr/>
          </p:nvSpPr>
          <p:spPr bwMode="auto">
            <a:xfrm>
              <a:off x="5726434" y="1235377"/>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Service bus</a:t>
              </a:r>
            </a:p>
          </p:txBody>
        </p:sp>
        <p:sp>
          <p:nvSpPr>
            <p:cNvPr id="114" name="L-Shape 12"/>
            <p:cNvSpPr/>
            <p:nvPr/>
          </p:nvSpPr>
          <p:spPr>
            <a:xfrm>
              <a:off x="5992593" y="1339432"/>
              <a:ext cx="319119" cy="289954"/>
            </a:xfrm>
            <a:custGeom>
              <a:avLst/>
              <a:gdLst/>
              <a:ahLst/>
              <a:cxnLst/>
              <a:rect l="l" t="t" r="r" b="b"/>
              <a:pathLst>
                <a:path w="2084586" h="1894071">
                  <a:moveTo>
                    <a:pt x="485337" y="1264369"/>
                  </a:moveTo>
                  <a:lnTo>
                    <a:pt x="672903" y="1264369"/>
                  </a:lnTo>
                  <a:lnTo>
                    <a:pt x="672903" y="1720793"/>
                  </a:lnTo>
                  <a:lnTo>
                    <a:pt x="752398" y="1720793"/>
                  </a:lnTo>
                  <a:lnTo>
                    <a:pt x="579120" y="1894071"/>
                  </a:lnTo>
                  <a:lnTo>
                    <a:pt x="405842" y="1720793"/>
                  </a:lnTo>
                  <a:lnTo>
                    <a:pt x="485337" y="1720793"/>
                  </a:lnTo>
                  <a:close/>
                  <a:moveTo>
                    <a:pt x="331797" y="999793"/>
                  </a:moveTo>
                  <a:lnTo>
                    <a:pt x="826444" y="999793"/>
                  </a:lnTo>
                  <a:lnTo>
                    <a:pt x="826444" y="1109744"/>
                  </a:lnTo>
                  <a:lnTo>
                    <a:pt x="331797" y="1109744"/>
                  </a:lnTo>
                  <a:close/>
                  <a:moveTo>
                    <a:pt x="331797" y="841330"/>
                  </a:moveTo>
                  <a:lnTo>
                    <a:pt x="826444" y="841330"/>
                  </a:lnTo>
                  <a:lnTo>
                    <a:pt x="826444" y="951281"/>
                  </a:lnTo>
                  <a:lnTo>
                    <a:pt x="331797" y="951281"/>
                  </a:lnTo>
                  <a:close/>
                  <a:moveTo>
                    <a:pt x="331797" y="682868"/>
                  </a:moveTo>
                  <a:lnTo>
                    <a:pt x="826444" y="682868"/>
                  </a:lnTo>
                  <a:lnTo>
                    <a:pt x="826444" y="792819"/>
                  </a:lnTo>
                  <a:lnTo>
                    <a:pt x="331797" y="792819"/>
                  </a:lnTo>
                  <a:close/>
                  <a:moveTo>
                    <a:pt x="723092" y="295346"/>
                  </a:moveTo>
                  <a:cubicBezTo>
                    <a:pt x="1141964" y="298315"/>
                    <a:pt x="1490793" y="568996"/>
                    <a:pt x="1573762" y="929135"/>
                  </a:cubicBezTo>
                  <a:cubicBezTo>
                    <a:pt x="1814763" y="958572"/>
                    <a:pt x="2012695" y="1067283"/>
                    <a:pt x="2079531" y="1213804"/>
                  </a:cubicBezTo>
                  <a:lnTo>
                    <a:pt x="2076926" y="1214231"/>
                  </a:lnTo>
                  <a:cubicBezTo>
                    <a:pt x="2082206" y="1218728"/>
                    <a:pt x="2084586" y="1225448"/>
                    <a:pt x="2084586" y="1232724"/>
                  </a:cubicBezTo>
                  <a:lnTo>
                    <a:pt x="2084586" y="1593670"/>
                  </a:lnTo>
                  <a:cubicBezTo>
                    <a:pt x="2084586" y="1611702"/>
                    <a:pt x="2069969" y="1626319"/>
                    <a:pt x="2051937" y="1626319"/>
                  </a:cubicBezTo>
                  <a:lnTo>
                    <a:pt x="1935052" y="1626319"/>
                  </a:lnTo>
                  <a:lnTo>
                    <a:pt x="1935051" y="1626319"/>
                  </a:lnTo>
                  <a:lnTo>
                    <a:pt x="805823" y="1626319"/>
                  </a:lnTo>
                  <a:lnTo>
                    <a:pt x="805823" y="1420840"/>
                  </a:lnTo>
                  <a:lnTo>
                    <a:pt x="1902403" y="1420840"/>
                  </a:lnTo>
                  <a:lnTo>
                    <a:pt x="1902403" y="1239177"/>
                  </a:lnTo>
                  <a:cubicBezTo>
                    <a:pt x="1830681" y="1149132"/>
                    <a:pt x="1645801" y="1089233"/>
                    <a:pt x="1438332" y="1088855"/>
                  </a:cubicBezTo>
                  <a:lnTo>
                    <a:pt x="1438336" y="1088375"/>
                  </a:lnTo>
                  <a:lnTo>
                    <a:pt x="1426991" y="1088468"/>
                  </a:lnTo>
                  <a:cubicBezTo>
                    <a:pt x="1423433" y="742809"/>
                    <a:pt x="1109554" y="463526"/>
                    <a:pt x="721680" y="460900"/>
                  </a:cubicBezTo>
                  <a:close/>
                  <a:moveTo>
                    <a:pt x="0" y="0"/>
                  </a:moveTo>
                  <a:lnTo>
                    <a:pt x="187452" y="0"/>
                  </a:lnTo>
                  <a:lnTo>
                    <a:pt x="187452" y="3"/>
                  </a:lnTo>
                  <a:lnTo>
                    <a:pt x="693420" y="3"/>
                  </a:lnTo>
                  <a:lnTo>
                    <a:pt x="693420" y="453053"/>
                  </a:lnTo>
                  <a:lnTo>
                    <a:pt x="507565" y="453053"/>
                  </a:lnTo>
                  <a:lnTo>
                    <a:pt x="507565" y="189586"/>
                  </a:lnTo>
                  <a:lnTo>
                    <a:pt x="187452" y="189586"/>
                  </a:lnTo>
                  <a:lnTo>
                    <a:pt x="187452" y="1424613"/>
                  </a:lnTo>
                  <a:lnTo>
                    <a:pt x="365760" y="1424613"/>
                  </a:lnTo>
                  <a:lnTo>
                    <a:pt x="365760" y="1626319"/>
                  </a:lnTo>
                  <a:lnTo>
                    <a:pt x="0" y="16263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5" name="Group 54"/>
          <p:cNvGrpSpPr/>
          <p:nvPr/>
        </p:nvGrpSpPr>
        <p:grpSpPr>
          <a:xfrm>
            <a:off x="6130721" y="3312914"/>
            <a:ext cx="851197" cy="671998"/>
            <a:chOff x="2032" y="4063896"/>
            <a:chExt cx="851438" cy="672188"/>
          </a:xfrm>
        </p:grpSpPr>
        <p:sp>
          <p:nvSpPr>
            <p:cNvPr id="132" name="Rectangle 131"/>
            <p:cNvSpPr/>
            <p:nvPr/>
          </p:nvSpPr>
          <p:spPr bwMode="auto">
            <a:xfrm>
              <a:off x="2032" y="4063896"/>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BizTalk</a:t>
              </a:r>
            </a:p>
          </p:txBody>
        </p:sp>
        <p:grpSp>
          <p:nvGrpSpPr>
            <p:cNvPr id="92" name="Group 91"/>
            <p:cNvGrpSpPr/>
            <p:nvPr/>
          </p:nvGrpSpPr>
          <p:grpSpPr>
            <a:xfrm>
              <a:off x="217161" y="4143178"/>
              <a:ext cx="421180" cy="379953"/>
              <a:chOff x="1302898" y="1640683"/>
              <a:chExt cx="1201027" cy="1083468"/>
            </a:xfrm>
            <a:solidFill>
              <a:schemeClr val="bg1"/>
            </a:solidFill>
          </p:grpSpPr>
          <p:sp>
            <p:nvSpPr>
              <p:cNvPr id="94" name="Freeform 93"/>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94"/>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Freeform 97"/>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99"/>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100"/>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599" tIns="44800" rIns="44800" bIns="8959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2" name="Group 51"/>
          <p:cNvGrpSpPr/>
          <p:nvPr/>
        </p:nvGrpSpPr>
        <p:grpSpPr>
          <a:xfrm>
            <a:off x="3368562" y="3312914"/>
            <a:ext cx="851197" cy="671998"/>
            <a:chOff x="3370221" y="4171757"/>
            <a:chExt cx="851438" cy="672188"/>
          </a:xfrm>
        </p:grpSpPr>
        <p:sp>
          <p:nvSpPr>
            <p:cNvPr id="66" name="Rectangle 65"/>
            <p:cNvSpPr/>
            <p:nvPr/>
          </p:nvSpPr>
          <p:spPr bwMode="auto">
            <a:xfrm>
              <a:off x="3370221" y="4171757"/>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Backup</a:t>
              </a:r>
            </a:p>
          </p:txBody>
        </p:sp>
        <p:grpSp>
          <p:nvGrpSpPr>
            <p:cNvPr id="162" name="Group 17"/>
            <p:cNvGrpSpPr>
              <a:grpSpLocks noChangeAspect="1"/>
            </p:cNvGrpSpPr>
            <p:nvPr/>
          </p:nvGrpSpPr>
          <p:grpSpPr bwMode="auto">
            <a:xfrm>
              <a:off x="3544011" y="4208826"/>
              <a:ext cx="503859" cy="418188"/>
              <a:chOff x="1564" y="2839"/>
              <a:chExt cx="347" cy="288"/>
            </a:xfrm>
          </p:grpSpPr>
          <p:sp>
            <p:nvSpPr>
              <p:cNvPr id="163"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3" name="Group 52"/>
          <p:cNvGrpSpPr/>
          <p:nvPr/>
        </p:nvGrpSpPr>
        <p:grpSpPr>
          <a:xfrm>
            <a:off x="4288710" y="3312914"/>
            <a:ext cx="851197" cy="671998"/>
            <a:chOff x="271809" y="2720292"/>
            <a:chExt cx="851438" cy="672188"/>
          </a:xfrm>
        </p:grpSpPr>
        <p:sp>
          <p:nvSpPr>
            <p:cNvPr id="180" name="Rectangle 179"/>
            <p:cNvSpPr/>
            <p:nvPr/>
          </p:nvSpPr>
          <p:spPr bwMode="auto">
            <a:xfrm>
              <a:off x="271809" y="2720292"/>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Site Recovery</a:t>
              </a:r>
            </a:p>
          </p:txBody>
        </p:sp>
        <p:grpSp>
          <p:nvGrpSpPr>
            <p:cNvPr id="219" name="Group 17"/>
            <p:cNvGrpSpPr>
              <a:grpSpLocks noChangeAspect="1"/>
            </p:cNvGrpSpPr>
            <p:nvPr/>
          </p:nvGrpSpPr>
          <p:grpSpPr bwMode="auto">
            <a:xfrm>
              <a:off x="445599" y="2771268"/>
              <a:ext cx="503859" cy="418188"/>
              <a:chOff x="1564" y="2839"/>
              <a:chExt cx="347" cy="288"/>
            </a:xfrm>
          </p:grpSpPr>
          <p:sp>
            <p:nvSpPr>
              <p:cNvPr id="220"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1"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2"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8" name="Group 37"/>
          <p:cNvGrpSpPr/>
          <p:nvPr/>
        </p:nvGrpSpPr>
        <p:grpSpPr>
          <a:xfrm>
            <a:off x="3368562" y="2572936"/>
            <a:ext cx="851197" cy="671998"/>
            <a:chOff x="3368535" y="3434863"/>
            <a:chExt cx="851438" cy="672188"/>
          </a:xfrm>
        </p:grpSpPr>
        <p:sp>
          <p:nvSpPr>
            <p:cNvPr id="148" name="Rectangle 147"/>
            <p:cNvSpPr/>
            <p:nvPr/>
          </p:nvSpPr>
          <p:spPr bwMode="auto">
            <a:xfrm>
              <a:off x="3368535" y="3434863"/>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Virtual Machines</a:t>
              </a:r>
            </a:p>
          </p:txBody>
        </p:sp>
        <p:grpSp>
          <p:nvGrpSpPr>
            <p:cNvPr id="149" name="Group 148"/>
            <p:cNvGrpSpPr/>
            <p:nvPr/>
          </p:nvGrpSpPr>
          <p:grpSpPr>
            <a:xfrm>
              <a:off x="3574445" y="3503702"/>
              <a:ext cx="439618" cy="372795"/>
              <a:chOff x="3496977" y="5217915"/>
              <a:chExt cx="433668" cy="367748"/>
            </a:xfrm>
            <a:solidFill>
              <a:schemeClr val="bg1"/>
            </a:solidFill>
          </p:grpSpPr>
          <p:sp>
            <p:nvSpPr>
              <p:cNvPr id="150" name="Freeform 88"/>
              <p:cNvSpPr>
                <a:spLocks noEditPoints="1"/>
              </p:cNvSpPr>
              <p:nvPr/>
            </p:nvSpPr>
            <p:spPr bwMode="black">
              <a:xfrm>
                <a:off x="3496977" y="5217915"/>
                <a:ext cx="433668" cy="3677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595" tIns="44799" rIns="89595" bIns="44799" numCol="1" rtlCol="0" anchor="ctr" anchorCtr="0" compatLnSpc="1">
                <a:prstTxWarp prst="textNoShape">
                  <a:avLst/>
                </a:prstTxWarp>
              </a:bodyPr>
              <a:lstStyle/>
              <a:p>
                <a:pPr marL="0" marR="0" lvl="0" indent="0" algn="l" defTabSz="725755"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lumMod val="50000"/>
                    </a:srgbClr>
                  </a:solidFill>
                  <a:effectLst/>
                  <a:uLnTx/>
                  <a:uFillTx/>
                  <a:latin typeface="Segoe UI"/>
                  <a:ea typeface="+mn-ea"/>
                  <a:cs typeface="+mn-cs"/>
                </a:endParaRPr>
              </a:p>
            </p:txBody>
          </p:sp>
          <p:sp>
            <p:nvSpPr>
              <p:cNvPr id="151" name="Freeform 23"/>
              <p:cNvSpPr>
                <a:spLocks noEditPoints="1"/>
              </p:cNvSpPr>
              <p:nvPr/>
            </p:nvSpPr>
            <p:spPr bwMode="black">
              <a:xfrm>
                <a:off x="3639526" y="5308136"/>
                <a:ext cx="148570" cy="148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0650" tIns="40324" rIns="80650" bIns="40324"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6" name="Group 35"/>
          <p:cNvGrpSpPr/>
          <p:nvPr/>
        </p:nvGrpSpPr>
        <p:grpSpPr>
          <a:xfrm>
            <a:off x="5208858" y="2572936"/>
            <a:ext cx="851197" cy="671998"/>
            <a:chOff x="5212003" y="3438531"/>
            <a:chExt cx="851438" cy="672188"/>
          </a:xfrm>
        </p:grpSpPr>
        <p:sp>
          <p:nvSpPr>
            <p:cNvPr id="74" name="Rectangle 73"/>
            <p:cNvSpPr/>
            <p:nvPr/>
          </p:nvSpPr>
          <p:spPr bwMode="auto">
            <a:xfrm>
              <a:off x="5212003" y="3438531"/>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Batch</a:t>
              </a:r>
              <a:endParaRPr kumimoji="0" lang="en-US" sz="784" b="1"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11"/>
            <p:cNvSpPr>
              <a:spLocks noEditPoints="1"/>
            </p:cNvSpPr>
            <p:nvPr/>
          </p:nvSpPr>
          <p:spPr bwMode="black">
            <a:xfrm>
              <a:off x="5428318" y="3522517"/>
              <a:ext cx="418808" cy="40802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1464"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7" name="Group 36"/>
          <p:cNvGrpSpPr/>
          <p:nvPr/>
        </p:nvGrpSpPr>
        <p:grpSpPr>
          <a:xfrm>
            <a:off x="4288710" y="2572936"/>
            <a:ext cx="851197" cy="671998"/>
            <a:chOff x="4290385" y="3430969"/>
            <a:chExt cx="851438" cy="672188"/>
          </a:xfrm>
        </p:grpSpPr>
        <p:sp>
          <p:nvSpPr>
            <p:cNvPr id="168" name="Rectangle 167"/>
            <p:cNvSpPr/>
            <p:nvPr/>
          </p:nvSpPr>
          <p:spPr bwMode="auto">
            <a:xfrm>
              <a:off x="4290385" y="3430969"/>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Cloud Services</a:t>
              </a:r>
            </a:p>
          </p:txBody>
        </p:sp>
        <p:sp>
          <p:nvSpPr>
            <p:cNvPr id="169" name="Oval 5"/>
            <p:cNvSpPr>
              <a:spLocks noChangeArrowheads="1"/>
            </p:cNvSpPr>
            <p:nvPr/>
          </p:nvSpPr>
          <p:spPr bwMode="auto">
            <a:xfrm>
              <a:off x="4764480" y="3629406"/>
              <a:ext cx="53726" cy="53726"/>
            </a:xfrm>
            <a:prstGeom prst="ellipse">
              <a:avLst/>
            </a:pr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Freeform 6"/>
            <p:cNvSpPr>
              <a:spLocks/>
            </p:cNvSpPr>
            <p:nvPr/>
          </p:nvSpPr>
          <p:spPr bwMode="auto">
            <a:xfrm>
              <a:off x="4623632" y="3720886"/>
              <a:ext cx="55178" cy="5517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1" name="Freeform 7"/>
            <p:cNvSpPr>
              <a:spLocks noChangeAspect="1" noEditPoints="1"/>
            </p:cNvSpPr>
            <p:nvPr/>
          </p:nvSpPr>
          <p:spPr bwMode="auto">
            <a:xfrm>
              <a:off x="4431963" y="3468230"/>
              <a:ext cx="561941" cy="47191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 name="Group 38"/>
          <p:cNvGrpSpPr/>
          <p:nvPr/>
        </p:nvGrpSpPr>
        <p:grpSpPr>
          <a:xfrm>
            <a:off x="6130721" y="2572936"/>
            <a:ext cx="851197" cy="671998"/>
            <a:chOff x="6129102" y="3438531"/>
            <a:chExt cx="851438" cy="672188"/>
          </a:xfrm>
        </p:grpSpPr>
        <p:sp>
          <p:nvSpPr>
            <p:cNvPr id="183" name="Rectangle 182"/>
            <p:cNvSpPr/>
            <p:nvPr/>
          </p:nvSpPr>
          <p:spPr bwMode="auto">
            <a:xfrm>
              <a:off x="6129102" y="3438531"/>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Remote Desktop</a:t>
              </a:r>
            </a:p>
          </p:txBody>
        </p:sp>
        <p:grpSp>
          <p:nvGrpSpPr>
            <p:cNvPr id="237" name="Group 236"/>
            <p:cNvGrpSpPr/>
            <p:nvPr/>
          </p:nvGrpSpPr>
          <p:grpSpPr bwMode="black">
            <a:xfrm>
              <a:off x="6303908" y="3490285"/>
              <a:ext cx="501826" cy="418188"/>
              <a:chOff x="2462213" y="1598613"/>
              <a:chExt cx="4222750" cy="3667125"/>
            </a:xfrm>
          </p:grpSpPr>
          <p:sp>
            <p:nvSpPr>
              <p:cNvPr id="238"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1"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2"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7"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8"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9"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0"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1"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2"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3"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6"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7"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8"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9"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3"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47" name="Group 46"/>
          <p:cNvGrpSpPr/>
          <p:nvPr/>
        </p:nvGrpSpPr>
        <p:grpSpPr>
          <a:xfrm>
            <a:off x="2448020" y="3312914"/>
            <a:ext cx="851197" cy="671998"/>
            <a:chOff x="2446685" y="4175158"/>
            <a:chExt cx="851438" cy="672188"/>
          </a:xfrm>
        </p:grpSpPr>
        <p:sp>
          <p:nvSpPr>
            <p:cNvPr id="86" name="Rectangle 85"/>
            <p:cNvSpPr/>
            <p:nvPr/>
          </p:nvSpPr>
          <p:spPr bwMode="auto">
            <a:xfrm>
              <a:off x="2446685" y="4175158"/>
              <a:ext cx="851438" cy="672188"/>
            </a:xfrm>
            <a:prstGeom prst="rect">
              <a:avLst/>
            </a:prstGeom>
            <a:solidFill>
              <a:srgbClr val="BA141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Multi-Factor</a:t>
              </a:r>
              <a:endParaRPr kumimoji="0" lang="en-US" sz="784" b="1"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64"/>
            <p:cNvSpPr>
              <a:spLocks noChangeAspect="1" noEditPoints="1"/>
            </p:cNvSpPr>
            <p:nvPr/>
          </p:nvSpPr>
          <p:spPr bwMode="black">
            <a:xfrm>
              <a:off x="2739094" y="4284208"/>
              <a:ext cx="250913" cy="34786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1464"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6" name="Group 45"/>
          <p:cNvGrpSpPr/>
          <p:nvPr/>
        </p:nvGrpSpPr>
        <p:grpSpPr>
          <a:xfrm>
            <a:off x="1528267" y="3312914"/>
            <a:ext cx="851197" cy="671998"/>
            <a:chOff x="1529586" y="4176774"/>
            <a:chExt cx="851438" cy="672188"/>
          </a:xfrm>
        </p:grpSpPr>
        <p:sp>
          <p:nvSpPr>
            <p:cNvPr id="119" name="Rectangle 118"/>
            <p:cNvSpPr/>
            <p:nvPr/>
          </p:nvSpPr>
          <p:spPr bwMode="auto">
            <a:xfrm>
              <a:off x="1529586" y="4176774"/>
              <a:ext cx="851438" cy="672188"/>
            </a:xfrm>
            <a:prstGeom prst="rect">
              <a:avLst/>
            </a:prstGeom>
            <a:solidFill>
              <a:srgbClr val="BA141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Azure AD</a:t>
              </a:r>
            </a:p>
          </p:txBody>
        </p:sp>
        <p:grpSp>
          <p:nvGrpSpPr>
            <p:cNvPr id="123" name="Group 23"/>
            <p:cNvGrpSpPr>
              <a:grpSpLocks noChangeAspect="1"/>
            </p:cNvGrpSpPr>
            <p:nvPr/>
          </p:nvGrpSpPr>
          <p:grpSpPr bwMode="auto">
            <a:xfrm>
              <a:off x="1707579" y="4196774"/>
              <a:ext cx="502407" cy="499503"/>
              <a:chOff x="-62" y="1380"/>
              <a:chExt cx="346" cy="344"/>
            </a:xfrm>
          </p:grpSpPr>
          <p:sp>
            <p:nvSpPr>
              <p:cNvPr id="124" name="AutoShape 22"/>
              <p:cNvSpPr>
                <a:spLocks noChangeAspect="1" noChangeArrowheads="1" noTextEdit="1"/>
              </p:cNvSpPr>
              <p:nvPr/>
            </p:nvSpPr>
            <p:spPr bwMode="auto">
              <a:xfrm>
                <a:off x="-62" y="1380"/>
                <a:ext cx="34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Freeform 24"/>
              <p:cNvSpPr>
                <a:spLocks/>
              </p:cNvSpPr>
              <p:nvPr/>
            </p:nvSpPr>
            <p:spPr bwMode="auto">
              <a:xfrm>
                <a:off x="45" y="1517"/>
                <a:ext cx="60" cy="10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Freeform 25"/>
              <p:cNvSpPr>
                <a:spLocks/>
              </p:cNvSpPr>
              <p:nvPr/>
            </p:nvSpPr>
            <p:spPr bwMode="auto">
              <a:xfrm>
                <a:off x="118" y="1516"/>
                <a:ext cx="57" cy="106"/>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Freeform 26"/>
              <p:cNvSpPr>
                <a:spLocks noEditPoints="1"/>
              </p:cNvSpPr>
              <p:nvPr/>
            </p:nvSpPr>
            <p:spPr bwMode="auto">
              <a:xfrm>
                <a:off x="-54" y="1388"/>
                <a:ext cx="333" cy="334"/>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1" name="Group 40"/>
          <p:cNvGrpSpPr/>
          <p:nvPr/>
        </p:nvGrpSpPr>
        <p:grpSpPr>
          <a:xfrm>
            <a:off x="2448020" y="2572936"/>
            <a:ext cx="851197" cy="671998"/>
            <a:chOff x="6636440" y="2155563"/>
            <a:chExt cx="851438" cy="672188"/>
          </a:xfrm>
        </p:grpSpPr>
        <p:sp>
          <p:nvSpPr>
            <p:cNvPr id="172" name="Rectangle 171"/>
            <p:cNvSpPr/>
            <p:nvPr/>
          </p:nvSpPr>
          <p:spPr bwMode="auto">
            <a:xfrm>
              <a:off x="6636440" y="2155563"/>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HDInsight</a:t>
              </a:r>
            </a:p>
          </p:txBody>
        </p:sp>
        <p:pic>
          <p:nvPicPr>
            <p:cNvPr id="154"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48747" y="2230925"/>
              <a:ext cx="426825" cy="421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528267" y="2572936"/>
            <a:ext cx="851197" cy="671998"/>
            <a:chOff x="7547863" y="2147616"/>
            <a:chExt cx="851438" cy="672188"/>
          </a:xfrm>
        </p:grpSpPr>
        <p:sp>
          <p:nvSpPr>
            <p:cNvPr id="173" name="Rectangle 172"/>
            <p:cNvSpPr/>
            <p:nvPr/>
          </p:nvSpPr>
          <p:spPr bwMode="auto">
            <a:xfrm>
              <a:off x="7547863" y="2147616"/>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Machine Learning</a:t>
              </a:r>
            </a:p>
          </p:txBody>
        </p:sp>
        <p:sp>
          <p:nvSpPr>
            <p:cNvPr id="236" name="Freeform 83"/>
            <p:cNvSpPr>
              <a:spLocks noEditPoints="1"/>
            </p:cNvSpPr>
            <p:nvPr/>
          </p:nvSpPr>
          <p:spPr bwMode="black">
            <a:xfrm>
              <a:off x="7764488" y="2198675"/>
              <a:ext cx="418188" cy="41818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3" name="Group 92"/>
          <p:cNvGrpSpPr/>
          <p:nvPr/>
        </p:nvGrpSpPr>
        <p:grpSpPr>
          <a:xfrm>
            <a:off x="1528267" y="1835504"/>
            <a:ext cx="851197" cy="671998"/>
            <a:chOff x="1526969" y="2697399"/>
            <a:chExt cx="851438" cy="672188"/>
          </a:xfrm>
        </p:grpSpPr>
        <p:sp>
          <p:nvSpPr>
            <p:cNvPr id="274" name="Rectangle 273"/>
            <p:cNvSpPr/>
            <p:nvPr/>
          </p:nvSpPr>
          <p:spPr bwMode="auto">
            <a:xfrm>
              <a:off x="1526969" y="2697399"/>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Analytics</a:t>
              </a:r>
            </a:p>
          </p:txBody>
        </p:sp>
        <p:grpSp>
          <p:nvGrpSpPr>
            <p:cNvPr id="276" name="Group 275"/>
            <p:cNvGrpSpPr>
              <a:grpSpLocks noChangeAspect="1"/>
            </p:cNvGrpSpPr>
            <p:nvPr/>
          </p:nvGrpSpPr>
          <p:grpSpPr>
            <a:xfrm>
              <a:off x="1684023" y="2762031"/>
              <a:ext cx="548640" cy="427177"/>
              <a:chOff x="6039300" y="2656443"/>
              <a:chExt cx="559038" cy="435273"/>
            </a:xfrm>
            <a:solidFill>
              <a:schemeClr val="bg1"/>
            </a:solidFill>
          </p:grpSpPr>
          <p:sp>
            <p:nvSpPr>
              <p:cNvPr id="277" name="Freeform 5"/>
              <p:cNvSpPr>
                <a:spLocks/>
              </p:cNvSpPr>
              <p:nvPr/>
            </p:nvSpPr>
            <p:spPr bwMode="auto">
              <a:xfrm>
                <a:off x="6203457" y="2656443"/>
                <a:ext cx="394881" cy="435273"/>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78" name="Freeform 6"/>
              <p:cNvSpPr>
                <a:spLocks/>
              </p:cNvSpPr>
              <p:nvPr/>
            </p:nvSpPr>
            <p:spPr bwMode="auto">
              <a:xfrm>
                <a:off x="6067737" y="2829324"/>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79" name="Freeform 7"/>
              <p:cNvSpPr>
                <a:spLocks/>
              </p:cNvSpPr>
              <p:nvPr/>
            </p:nvSpPr>
            <p:spPr bwMode="auto">
              <a:xfrm>
                <a:off x="6098118" y="2773749"/>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80"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grpSp>
      </p:grpSp>
      <p:grpSp>
        <p:nvGrpSpPr>
          <p:cNvPr id="44" name="Group 43"/>
          <p:cNvGrpSpPr/>
          <p:nvPr/>
        </p:nvGrpSpPr>
        <p:grpSpPr>
          <a:xfrm>
            <a:off x="1528267" y="1098225"/>
            <a:ext cx="851197" cy="671998"/>
            <a:chOff x="9372473" y="2158681"/>
            <a:chExt cx="851438" cy="672188"/>
          </a:xfrm>
        </p:grpSpPr>
        <p:sp>
          <p:nvSpPr>
            <p:cNvPr id="153" name="Rectangle 152"/>
            <p:cNvSpPr/>
            <p:nvPr/>
          </p:nvSpPr>
          <p:spPr bwMode="auto">
            <a:xfrm>
              <a:off x="9372473" y="2158681"/>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Data Factory</a:t>
              </a:r>
            </a:p>
          </p:txBody>
        </p:sp>
        <p:sp>
          <p:nvSpPr>
            <p:cNvPr id="91" name="Freeform 90"/>
            <p:cNvSpPr>
              <a:spLocks noEditPoints="1"/>
            </p:cNvSpPr>
            <p:nvPr/>
          </p:nvSpPr>
          <p:spPr bwMode="black">
            <a:xfrm>
              <a:off x="9619006" y="2243062"/>
              <a:ext cx="358372" cy="358786"/>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bg1"/>
            </a:solidFill>
            <a:ln>
              <a:noFill/>
            </a:ln>
            <a:extLst/>
          </p:spPr>
          <p:txBody>
            <a:bodyPr vert="horz" wrap="square" lIns="80650" tIns="40324" rIns="80650" bIns="4032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9" name="Group 88"/>
          <p:cNvGrpSpPr/>
          <p:nvPr/>
        </p:nvGrpSpPr>
        <p:grpSpPr>
          <a:xfrm>
            <a:off x="2448020" y="1835504"/>
            <a:ext cx="851197" cy="671998"/>
            <a:chOff x="2446983" y="2697399"/>
            <a:chExt cx="851438" cy="672188"/>
          </a:xfrm>
        </p:grpSpPr>
        <p:sp>
          <p:nvSpPr>
            <p:cNvPr id="152" name="Rectangle 151"/>
            <p:cNvSpPr/>
            <p:nvPr/>
          </p:nvSpPr>
          <p:spPr bwMode="auto">
            <a:xfrm>
              <a:off x="2446983" y="2697399"/>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Event Hubs</a:t>
              </a:r>
            </a:p>
          </p:txBody>
        </p:sp>
        <p:sp>
          <p:nvSpPr>
            <p:cNvPr id="315" name="Freeform 73"/>
            <p:cNvSpPr>
              <a:spLocks noChangeAspect="1" noEditPoints="1"/>
            </p:cNvSpPr>
            <p:nvPr/>
          </p:nvSpPr>
          <p:spPr bwMode="black">
            <a:xfrm>
              <a:off x="2607098" y="2715114"/>
              <a:ext cx="502920" cy="48550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70" name="Group 69"/>
          <p:cNvGrpSpPr/>
          <p:nvPr/>
        </p:nvGrpSpPr>
        <p:grpSpPr>
          <a:xfrm>
            <a:off x="8889661" y="4792871"/>
            <a:ext cx="851197" cy="671998"/>
            <a:chOff x="-33579" y="6214083"/>
            <a:chExt cx="851438" cy="672188"/>
          </a:xfrm>
        </p:grpSpPr>
        <p:sp>
          <p:nvSpPr>
            <p:cNvPr id="84" name="Rectangle 83"/>
            <p:cNvSpPr/>
            <p:nvPr/>
          </p:nvSpPr>
          <p:spPr bwMode="auto">
            <a:xfrm>
              <a:off x="-33579" y="6214083"/>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dirty="0">
                  <a:ln>
                    <a:noFill/>
                  </a:ln>
                  <a:solidFill>
                    <a:srgbClr val="FFFFFF"/>
                  </a:solidFill>
                  <a:effectLst/>
                  <a:uLnTx/>
                  <a:uFillTx/>
                  <a:latin typeface="Segoe UI"/>
                  <a:ea typeface="+mn-ea"/>
                  <a:cs typeface="+mn-cs"/>
                </a:rPr>
                <a:t>CDN</a:t>
              </a:r>
            </a:p>
          </p:txBody>
        </p:sp>
        <p:sp>
          <p:nvSpPr>
            <p:cNvPr id="90" name="Freeform 89"/>
            <p:cNvSpPr/>
            <p:nvPr/>
          </p:nvSpPr>
          <p:spPr bwMode="auto">
            <a:xfrm>
              <a:off x="151531" y="6314182"/>
              <a:ext cx="481219" cy="337607"/>
            </a:xfrm>
            <a:custGeom>
              <a:avLst/>
              <a:gdLst/>
              <a:ahLst/>
              <a:cxnLst/>
              <a:rect l="l" t="t" r="r" b="b"/>
              <a:pathLst>
                <a:path w="1009669" h="708348">
                  <a:moveTo>
                    <a:pt x="603501" y="50150"/>
                  </a:moveTo>
                  <a:cubicBezTo>
                    <a:pt x="542180" y="62066"/>
                    <a:pt x="478445" y="107364"/>
                    <a:pt x="423184" y="199570"/>
                  </a:cubicBezTo>
                  <a:cubicBezTo>
                    <a:pt x="272212" y="83061"/>
                    <a:pt x="152459" y="206121"/>
                    <a:pt x="161943" y="302069"/>
                  </a:cubicBezTo>
                  <a:cubicBezTo>
                    <a:pt x="26288" y="375528"/>
                    <a:pt x="-48026" y="601915"/>
                    <a:pt x="246332" y="675024"/>
                  </a:cubicBezTo>
                  <a:cubicBezTo>
                    <a:pt x="328364" y="681654"/>
                    <a:pt x="702463" y="671711"/>
                    <a:pt x="811175" y="671084"/>
                  </a:cubicBezTo>
                  <a:cubicBezTo>
                    <a:pt x="1117486" y="580742"/>
                    <a:pt x="907007" y="327973"/>
                    <a:pt x="825793" y="314144"/>
                  </a:cubicBezTo>
                  <a:cubicBezTo>
                    <a:pt x="880245" y="220504"/>
                    <a:pt x="816740" y="98944"/>
                    <a:pt x="715155" y="59282"/>
                  </a:cubicBezTo>
                  <a:lnTo>
                    <a:pt x="734188" y="76200"/>
                  </a:lnTo>
                  <a:lnTo>
                    <a:pt x="562738" y="209550"/>
                  </a:lnTo>
                  <a:lnTo>
                    <a:pt x="800863" y="247650"/>
                  </a:lnTo>
                  <a:lnTo>
                    <a:pt x="438913" y="523875"/>
                  </a:lnTo>
                  <a:lnTo>
                    <a:pt x="591313" y="304800"/>
                  </a:lnTo>
                  <a:lnTo>
                    <a:pt x="400813" y="276225"/>
                  </a:lnTo>
                  <a:close/>
                  <a:moveTo>
                    <a:pt x="648463" y="0"/>
                  </a:moveTo>
                  <a:lnTo>
                    <a:pt x="656810" y="7419"/>
                  </a:lnTo>
                  <a:cubicBezTo>
                    <a:pt x="809413" y="16248"/>
                    <a:pt x="925532" y="208708"/>
                    <a:pt x="861868" y="304362"/>
                  </a:cubicBezTo>
                  <a:cubicBezTo>
                    <a:pt x="958394" y="320798"/>
                    <a:pt x="1143974" y="563623"/>
                    <a:pt x="853221" y="702416"/>
                  </a:cubicBezTo>
                  <a:cubicBezTo>
                    <a:pt x="724013" y="703162"/>
                    <a:pt x="289857" y="713233"/>
                    <a:pt x="192359" y="705353"/>
                  </a:cubicBezTo>
                  <a:cubicBezTo>
                    <a:pt x="-155750" y="576570"/>
                    <a:pt x="61739" y="286556"/>
                    <a:pt x="128715" y="286519"/>
                  </a:cubicBezTo>
                  <a:cubicBezTo>
                    <a:pt x="117442" y="172482"/>
                    <a:pt x="278973" y="34948"/>
                    <a:pt x="416517" y="164695"/>
                  </a:cubicBezTo>
                  <a:cubicBezTo>
                    <a:pt x="488301" y="49825"/>
                    <a:pt x="568070" y="6328"/>
                    <a:pt x="640898" y="5208"/>
                  </a:cubicBezTo>
                  <a:lnTo>
                    <a:pt x="643473" y="556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9" tIns="143359" rIns="179199" bIns="143359" numCol="1" spcCol="0" rtlCol="0" fromWordArt="0" anchor="t" anchorCtr="0" forceAA="0" compatLnSpc="1">
              <a:prstTxWarp prst="textNoShape">
                <a:avLst/>
              </a:prstTxWarp>
              <a:noAutofit/>
            </a:bodyPr>
            <a:lstStyle/>
            <a:p>
              <a:pPr marL="0" marR="0" lvl="0" indent="0" algn="ctr" defTabSz="91361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p:cNvGrpSpPr/>
          <p:nvPr/>
        </p:nvGrpSpPr>
        <p:grpSpPr>
          <a:xfrm>
            <a:off x="7969730" y="4792871"/>
            <a:ext cx="851197" cy="671998"/>
            <a:chOff x="7970259" y="5655605"/>
            <a:chExt cx="851438" cy="672188"/>
          </a:xfrm>
        </p:grpSpPr>
        <p:sp>
          <p:nvSpPr>
            <p:cNvPr id="314" name="Rectangle 313"/>
            <p:cNvSpPr/>
            <p:nvPr/>
          </p:nvSpPr>
          <p:spPr bwMode="auto">
            <a:xfrm>
              <a:off x="7970259"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Streaming</a:t>
              </a:r>
            </a:p>
          </p:txBody>
        </p:sp>
        <p:sp>
          <p:nvSpPr>
            <p:cNvPr id="320" name="Freeform 81"/>
            <p:cNvSpPr>
              <a:spLocks noChangeAspect="1" noEditPoints="1"/>
            </p:cNvSpPr>
            <p:nvPr/>
          </p:nvSpPr>
          <p:spPr bwMode="black">
            <a:xfrm>
              <a:off x="8121658" y="5758405"/>
              <a:ext cx="548640" cy="334906"/>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9" name="Group 108"/>
          <p:cNvGrpSpPr/>
          <p:nvPr/>
        </p:nvGrpSpPr>
        <p:grpSpPr>
          <a:xfrm>
            <a:off x="7049796" y="4792871"/>
            <a:ext cx="851197" cy="671998"/>
            <a:chOff x="7050065" y="5655605"/>
            <a:chExt cx="851438" cy="672188"/>
          </a:xfrm>
        </p:grpSpPr>
        <p:sp>
          <p:nvSpPr>
            <p:cNvPr id="313" name="Rectangle 312"/>
            <p:cNvSpPr/>
            <p:nvPr/>
          </p:nvSpPr>
          <p:spPr bwMode="auto">
            <a:xfrm>
              <a:off x="7050065"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Player</a:t>
              </a:r>
            </a:p>
          </p:txBody>
        </p:sp>
        <p:pic>
          <p:nvPicPr>
            <p:cNvPr id="328"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31637"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29" name="Freeform 101"/>
            <p:cNvSpPr>
              <a:spLocks noChangeAspect="1"/>
            </p:cNvSpPr>
            <p:nvPr/>
          </p:nvSpPr>
          <p:spPr bwMode="black">
            <a:xfrm flipH="1">
              <a:off x="7407203" y="5881525"/>
              <a:ext cx="137160" cy="2057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91418" tIns="45708" rIns="91418" bIns="457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8" name="Group 107"/>
          <p:cNvGrpSpPr/>
          <p:nvPr/>
        </p:nvGrpSpPr>
        <p:grpSpPr>
          <a:xfrm>
            <a:off x="6130721" y="4792871"/>
            <a:ext cx="851197" cy="671998"/>
            <a:chOff x="6130729" y="5655605"/>
            <a:chExt cx="851438" cy="672188"/>
          </a:xfrm>
        </p:grpSpPr>
        <p:sp>
          <p:nvSpPr>
            <p:cNvPr id="312" name="Rectangle 311"/>
            <p:cNvSpPr/>
            <p:nvPr/>
          </p:nvSpPr>
          <p:spPr bwMode="auto">
            <a:xfrm>
              <a:off x="6130729"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Protection</a:t>
              </a:r>
            </a:p>
          </p:txBody>
        </p:sp>
        <p:pic>
          <p:nvPicPr>
            <p:cNvPr id="330"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31591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1" name="Freeform 92"/>
            <p:cNvSpPr>
              <a:spLocks noChangeAspect="1" noEditPoints="1"/>
            </p:cNvSpPr>
            <p:nvPr/>
          </p:nvSpPr>
          <p:spPr bwMode="black">
            <a:xfrm>
              <a:off x="6487868" y="5875339"/>
              <a:ext cx="137160" cy="1868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91418" tIns="45708" rIns="91418" bIns="457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7" name="Group 106"/>
          <p:cNvGrpSpPr/>
          <p:nvPr/>
        </p:nvGrpSpPr>
        <p:grpSpPr>
          <a:xfrm>
            <a:off x="5208858" y="4792871"/>
            <a:ext cx="851197" cy="671998"/>
            <a:chOff x="5208605" y="5655605"/>
            <a:chExt cx="851438" cy="672188"/>
          </a:xfrm>
        </p:grpSpPr>
        <p:sp>
          <p:nvSpPr>
            <p:cNvPr id="311" name="Rectangle 310"/>
            <p:cNvSpPr/>
            <p:nvPr/>
          </p:nvSpPr>
          <p:spPr bwMode="auto">
            <a:xfrm>
              <a:off x="5208605"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Encoding</a:t>
              </a:r>
            </a:p>
          </p:txBody>
        </p:sp>
        <p:pic>
          <p:nvPicPr>
            <p:cNvPr id="332"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5390176"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3" name="Freeform 9"/>
            <p:cNvSpPr>
              <a:spLocks noChangeAspect="1" noEditPoints="1"/>
            </p:cNvSpPr>
            <p:nvPr/>
          </p:nvSpPr>
          <p:spPr bwMode="black">
            <a:xfrm>
              <a:off x="5497162" y="5857565"/>
              <a:ext cx="274320" cy="22242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10" name="Group 109"/>
          <p:cNvGrpSpPr/>
          <p:nvPr/>
        </p:nvGrpSpPr>
        <p:grpSpPr>
          <a:xfrm>
            <a:off x="4288710" y="4792871"/>
            <a:ext cx="851197" cy="671998"/>
            <a:chOff x="4288196" y="5655605"/>
            <a:chExt cx="851438" cy="672188"/>
          </a:xfrm>
        </p:grpSpPr>
        <p:sp>
          <p:nvSpPr>
            <p:cNvPr id="310" name="Rectangle 309"/>
            <p:cNvSpPr/>
            <p:nvPr/>
          </p:nvSpPr>
          <p:spPr bwMode="auto">
            <a:xfrm>
              <a:off x="4288196"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Intelligence</a:t>
              </a:r>
            </a:p>
          </p:txBody>
        </p:sp>
        <p:pic>
          <p:nvPicPr>
            <p:cNvPr id="334"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75984"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5" name="Freeform 5"/>
            <p:cNvSpPr>
              <a:spLocks noChangeAspect="1" noEditPoints="1"/>
            </p:cNvSpPr>
            <p:nvPr/>
          </p:nvSpPr>
          <p:spPr bwMode="black">
            <a:xfrm>
              <a:off x="4541241" y="5852887"/>
              <a:ext cx="347472" cy="26965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11" name="Group 110"/>
          <p:cNvGrpSpPr/>
          <p:nvPr/>
        </p:nvGrpSpPr>
        <p:grpSpPr>
          <a:xfrm>
            <a:off x="3368562" y="4792871"/>
            <a:ext cx="851197" cy="671998"/>
            <a:chOff x="3367787" y="5655605"/>
            <a:chExt cx="851438" cy="672188"/>
          </a:xfrm>
        </p:grpSpPr>
        <p:sp>
          <p:nvSpPr>
            <p:cNvPr id="85" name="Rectangle 84"/>
            <p:cNvSpPr/>
            <p:nvPr/>
          </p:nvSpPr>
          <p:spPr bwMode="auto">
            <a:xfrm>
              <a:off x="3367787"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Service</a:t>
              </a:r>
            </a:p>
          </p:txBody>
        </p:sp>
        <p:pic>
          <p:nvPicPr>
            <p:cNvPr id="336"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355403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8" name="Freeform 5"/>
            <p:cNvSpPr>
              <a:spLocks noChangeAspect="1" noEditPoints="1"/>
            </p:cNvSpPr>
            <p:nvPr/>
          </p:nvSpPr>
          <p:spPr bwMode="black">
            <a:xfrm>
              <a:off x="3615835" y="5878841"/>
              <a:ext cx="338328" cy="21047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solidFill>
            <a:ln>
              <a:noFill/>
            </a:ln>
          </p:spPr>
          <p:txBody>
            <a:bodyPr vert="horz" wrap="square" lIns="46508" tIns="23256" rIns="46508" bIns="23256" numCol="1" anchor="t" anchorCtr="0" compatLnSpc="1">
              <a:prstTxWarp prst="textNoShape">
                <a:avLst/>
              </a:prstTxWarp>
            </a:bodyPr>
            <a:lstStyle/>
            <a:p>
              <a:pPr marL="0" marR="0" lvl="0" indent="0" algn="l" defTabSz="474346" rtl="0" eaLnBrk="1" fontAlgn="auto" latinLnBrk="0" hangingPunct="1">
                <a:lnSpc>
                  <a:spcPct val="100000"/>
                </a:lnSpc>
                <a:spcBef>
                  <a:spcPts val="0"/>
                </a:spcBef>
                <a:spcAft>
                  <a:spcPts val="0"/>
                </a:spcAft>
                <a:buClrTx/>
                <a:buSzTx/>
                <a:buFontTx/>
                <a:buNone/>
                <a:tabLst/>
                <a:defRPr/>
              </a:pPr>
              <a:endParaRPr kumimoji="0" lang="en-US" sz="91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0" name="Group 39"/>
          <p:cNvGrpSpPr/>
          <p:nvPr/>
        </p:nvGrpSpPr>
        <p:grpSpPr>
          <a:xfrm>
            <a:off x="1528267" y="4792871"/>
            <a:ext cx="851197" cy="671998"/>
            <a:chOff x="7210882" y="1003045"/>
            <a:chExt cx="851438" cy="672188"/>
          </a:xfrm>
        </p:grpSpPr>
        <p:sp>
          <p:nvSpPr>
            <p:cNvPr id="106" name="Rectangle 105"/>
            <p:cNvSpPr/>
            <p:nvPr/>
          </p:nvSpPr>
          <p:spPr bwMode="auto">
            <a:xfrm>
              <a:off x="7210882" y="1003045"/>
              <a:ext cx="851438" cy="672188"/>
            </a:xfrm>
            <a:prstGeom prst="rect">
              <a:avLst/>
            </a:prstGeom>
            <a:solidFill>
              <a:srgbClr val="008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VS Online</a:t>
              </a:r>
            </a:p>
          </p:txBody>
        </p:sp>
        <p:sp>
          <p:nvSpPr>
            <p:cNvPr id="115" name="Freeform 114"/>
            <p:cNvSpPr>
              <a:spLocks noEditPoints="1"/>
            </p:cNvSpPr>
            <p:nvPr/>
          </p:nvSpPr>
          <p:spPr bwMode="black">
            <a:xfrm flipH="1">
              <a:off x="7485554" y="1101029"/>
              <a:ext cx="302094" cy="30209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bg1"/>
            </a:solidFill>
            <a:ln>
              <a:noFill/>
            </a:ln>
            <a:extLst/>
          </p:spPr>
          <p:txBody>
            <a:bodyPr vert="horz" wrap="square" lIns="89599" tIns="44800" rIns="89599" bIns="448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12" name="Group 111"/>
          <p:cNvGrpSpPr/>
          <p:nvPr/>
        </p:nvGrpSpPr>
        <p:grpSpPr>
          <a:xfrm>
            <a:off x="2448020" y="4792871"/>
            <a:ext cx="851197" cy="671998"/>
            <a:chOff x="2446983" y="5655605"/>
            <a:chExt cx="851438" cy="672188"/>
          </a:xfrm>
        </p:grpSpPr>
        <p:sp>
          <p:nvSpPr>
            <p:cNvPr id="302" name="Rectangle 301"/>
            <p:cNvSpPr/>
            <p:nvPr/>
          </p:nvSpPr>
          <p:spPr bwMode="auto">
            <a:xfrm>
              <a:off x="2446983" y="5655605"/>
              <a:ext cx="851438" cy="672188"/>
            </a:xfrm>
            <a:prstGeom prst="rect">
              <a:avLst/>
            </a:prstGeom>
            <a:solidFill>
              <a:srgbClr val="008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VS App Insights</a:t>
              </a:r>
            </a:p>
          </p:txBody>
        </p:sp>
        <p:pic>
          <p:nvPicPr>
            <p:cNvPr id="339" name="Picture 49" descr="C:\Users\sakuu\Documents\Ballmer MGX 2011\Tile Icons\Promote Ad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2735542" y="5701094"/>
              <a:ext cx="274320" cy="4379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6130721" y="1835504"/>
            <a:ext cx="851197" cy="671998"/>
            <a:chOff x="6128139" y="2701518"/>
            <a:chExt cx="851438" cy="672188"/>
          </a:xfrm>
        </p:grpSpPr>
        <p:sp>
          <p:nvSpPr>
            <p:cNvPr id="181" name="Rectangle 180"/>
            <p:cNvSpPr/>
            <p:nvPr/>
          </p:nvSpPr>
          <p:spPr bwMode="auto">
            <a:xfrm>
              <a:off x="6128139" y="2701518"/>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SQL Database</a:t>
              </a:r>
            </a:p>
          </p:txBody>
        </p:sp>
        <p:grpSp>
          <p:nvGrpSpPr>
            <p:cNvPr id="184" name="Group 29"/>
            <p:cNvGrpSpPr>
              <a:grpSpLocks noChangeAspect="1"/>
            </p:cNvGrpSpPr>
            <p:nvPr/>
          </p:nvGrpSpPr>
          <p:grpSpPr bwMode="auto">
            <a:xfrm>
              <a:off x="6360737" y="2711837"/>
              <a:ext cx="386243" cy="499503"/>
              <a:chOff x="2558" y="1095"/>
              <a:chExt cx="266" cy="344"/>
            </a:xfrm>
          </p:grpSpPr>
          <p:sp>
            <p:nvSpPr>
              <p:cNvPr id="185" name="AutoShape 28"/>
              <p:cNvSpPr>
                <a:spLocks noChangeAspect="1" noChangeArrowheads="1" noTextEdit="1"/>
              </p:cNvSpPr>
              <p:nvPr/>
            </p:nvSpPr>
            <p:spPr bwMode="auto">
              <a:xfrm>
                <a:off x="2558" y="1095"/>
                <a:ext cx="26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30"/>
              <p:cNvSpPr>
                <a:spLocks/>
              </p:cNvSpPr>
              <p:nvPr/>
            </p:nvSpPr>
            <p:spPr bwMode="auto">
              <a:xfrm>
                <a:off x="2681" y="1262"/>
                <a:ext cx="25" cy="35"/>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31"/>
              <p:cNvSpPr>
                <a:spLocks noEditPoints="1"/>
              </p:cNvSpPr>
              <p:nvPr/>
            </p:nvSpPr>
            <p:spPr bwMode="auto">
              <a:xfrm>
                <a:off x="2566" y="1103"/>
                <a:ext cx="252" cy="331"/>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72" name="Group 71"/>
          <p:cNvGrpSpPr/>
          <p:nvPr/>
        </p:nvGrpSpPr>
        <p:grpSpPr>
          <a:xfrm>
            <a:off x="7969730" y="1835504"/>
            <a:ext cx="851197" cy="671998"/>
            <a:chOff x="7974218" y="2708009"/>
            <a:chExt cx="851438" cy="672188"/>
          </a:xfrm>
        </p:grpSpPr>
        <p:sp>
          <p:nvSpPr>
            <p:cNvPr id="76" name="Rectangle 75"/>
            <p:cNvSpPr/>
            <p:nvPr/>
          </p:nvSpPr>
          <p:spPr bwMode="auto">
            <a:xfrm>
              <a:off x="7974218" y="270800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DocumentDB</a:t>
              </a:r>
            </a:p>
          </p:txBody>
        </p:sp>
        <p:sp>
          <p:nvSpPr>
            <p:cNvPr id="102" name="Freeform 101"/>
            <p:cNvSpPr>
              <a:spLocks noEditPoints="1"/>
            </p:cNvSpPr>
            <p:nvPr/>
          </p:nvSpPr>
          <p:spPr bwMode="auto">
            <a:xfrm>
              <a:off x="8205086" y="2799988"/>
              <a:ext cx="389703" cy="34359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383" tIns="45692" rIns="91383" bIns="45692" numCol="1" anchor="t" anchorCtr="0" compatLnSpc="1">
              <a:prstTxWarp prst="textNoShape">
                <a:avLst/>
              </a:prstTxWarp>
            </a:bodyPr>
            <a:lstStyle/>
            <a:p>
              <a:pPr marL="0" marR="0" lvl="0" indent="0" algn="l" defTabSz="121418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292929"/>
                </a:solidFill>
                <a:effectLst/>
                <a:uLnTx/>
                <a:uFillTx/>
                <a:latin typeface="Segoe UI"/>
                <a:ea typeface="+mn-ea"/>
                <a:cs typeface="+mn-cs"/>
              </a:endParaRPr>
            </a:p>
          </p:txBody>
        </p:sp>
      </p:grpSp>
      <p:grpSp>
        <p:nvGrpSpPr>
          <p:cNvPr id="75" name="Group 74"/>
          <p:cNvGrpSpPr/>
          <p:nvPr/>
        </p:nvGrpSpPr>
        <p:grpSpPr>
          <a:xfrm>
            <a:off x="8889661" y="2572936"/>
            <a:ext cx="851197" cy="671998"/>
            <a:chOff x="8891020" y="3439112"/>
            <a:chExt cx="851438" cy="672188"/>
          </a:xfrm>
        </p:grpSpPr>
        <p:sp>
          <p:nvSpPr>
            <p:cNvPr id="65" name="Rectangle 64"/>
            <p:cNvSpPr/>
            <p:nvPr/>
          </p:nvSpPr>
          <p:spPr bwMode="auto">
            <a:xfrm>
              <a:off x="8891020" y="3439112"/>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Redis Cache</a:t>
              </a:r>
            </a:p>
          </p:txBody>
        </p:sp>
        <p:grpSp>
          <p:nvGrpSpPr>
            <p:cNvPr id="223" name="Group 75"/>
            <p:cNvGrpSpPr>
              <a:grpSpLocks noChangeAspect="1"/>
            </p:cNvGrpSpPr>
            <p:nvPr/>
          </p:nvGrpSpPr>
          <p:grpSpPr bwMode="auto">
            <a:xfrm>
              <a:off x="9105178" y="3477657"/>
              <a:ext cx="423122" cy="462077"/>
              <a:chOff x="455" y="1034"/>
              <a:chExt cx="315" cy="344"/>
            </a:xfrm>
          </p:grpSpPr>
          <p:sp>
            <p:nvSpPr>
              <p:cNvPr id="224" name="AutoShape 74"/>
              <p:cNvSpPr>
                <a:spLocks noChangeAspect="1" noChangeArrowheads="1" noTextEdit="1"/>
              </p:cNvSpPr>
              <p:nvPr/>
            </p:nvSpPr>
            <p:spPr bwMode="auto">
              <a:xfrm>
                <a:off x="455" y="1034"/>
                <a:ext cx="315"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5" name="Freeform 76"/>
              <p:cNvSpPr>
                <a:spLocks noEditPoints="1"/>
              </p:cNvSpPr>
              <p:nvPr/>
            </p:nvSpPr>
            <p:spPr bwMode="auto">
              <a:xfrm>
                <a:off x="463" y="1042"/>
                <a:ext cx="248" cy="333"/>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6" name="Freeform 77"/>
              <p:cNvSpPr>
                <a:spLocks noEditPoints="1"/>
              </p:cNvSpPr>
              <p:nvPr/>
            </p:nvSpPr>
            <p:spPr bwMode="auto">
              <a:xfrm>
                <a:off x="593" y="1138"/>
                <a:ext cx="175" cy="240"/>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77" name="Group 76"/>
          <p:cNvGrpSpPr/>
          <p:nvPr/>
        </p:nvGrpSpPr>
        <p:grpSpPr>
          <a:xfrm>
            <a:off x="7969730" y="2572936"/>
            <a:ext cx="851197" cy="671998"/>
            <a:chOff x="7976317" y="3439112"/>
            <a:chExt cx="851438" cy="672188"/>
          </a:xfrm>
        </p:grpSpPr>
        <p:sp>
          <p:nvSpPr>
            <p:cNvPr id="178" name="Rectangle 177"/>
            <p:cNvSpPr/>
            <p:nvPr/>
          </p:nvSpPr>
          <p:spPr bwMode="auto">
            <a:xfrm>
              <a:off x="7976317" y="3439112"/>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StorSimple</a:t>
              </a:r>
            </a:p>
          </p:txBody>
        </p:sp>
        <p:grpSp>
          <p:nvGrpSpPr>
            <p:cNvPr id="264" name="Group 263"/>
            <p:cNvGrpSpPr/>
            <p:nvPr/>
          </p:nvGrpSpPr>
          <p:grpSpPr bwMode="black">
            <a:xfrm>
              <a:off x="8180396" y="3491618"/>
              <a:ext cx="443280" cy="418188"/>
              <a:chOff x="8587169" y="5108012"/>
              <a:chExt cx="1184275" cy="1214438"/>
            </a:xfrm>
            <a:solidFill>
              <a:schemeClr val="tx1"/>
            </a:solidFill>
          </p:grpSpPr>
          <p:sp>
            <p:nvSpPr>
              <p:cNvPr id="265"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3" name="Group 72"/>
          <p:cNvGrpSpPr/>
          <p:nvPr/>
        </p:nvGrpSpPr>
        <p:grpSpPr>
          <a:xfrm>
            <a:off x="8889661" y="1835504"/>
            <a:ext cx="851197" cy="671998"/>
            <a:chOff x="8889218" y="2708009"/>
            <a:chExt cx="851438" cy="672188"/>
          </a:xfrm>
        </p:grpSpPr>
        <p:sp>
          <p:nvSpPr>
            <p:cNvPr id="177" name="Rectangle 176"/>
            <p:cNvSpPr/>
            <p:nvPr/>
          </p:nvSpPr>
          <p:spPr bwMode="auto">
            <a:xfrm>
              <a:off x="8889218" y="270800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Search</a:t>
              </a:r>
            </a:p>
          </p:txBody>
        </p:sp>
        <p:sp>
          <p:nvSpPr>
            <p:cNvPr id="232" name="Freeform 8"/>
            <p:cNvSpPr>
              <a:spLocks noEditPoints="1"/>
            </p:cNvSpPr>
            <p:nvPr/>
          </p:nvSpPr>
          <p:spPr bwMode="black">
            <a:xfrm>
              <a:off x="9105843" y="2759660"/>
              <a:ext cx="418188" cy="418188"/>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9" name="Group 98"/>
          <p:cNvGrpSpPr/>
          <p:nvPr/>
        </p:nvGrpSpPr>
        <p:grpSpPr>
          <a:xfrm>
            <a:off x="7049797" y="2572936"/>
            <a:ext cx="851197" cy="671998"/>
            <a:chOff x="7050065" y="3435040"/>
            <a:chExt cx="851438" cy="672188"/>
          </a:xfrm>
        </p:grpSpPr>
        <p:grpSp>
          <p:nvGrpSpPr>
            <p:cNvPr id="79" name="Group 78"/>
            <p:cNvGrpSpPr/>
            <p:nvPr/>
          </p:nvGrpSpPr>
          <p:grpSpPr>
            <a:xfrm>
              <a:off x="7050065" y="3435040"/>
              <a:ext cx="851438" cy="672188"/>
              <a:chOff x="7059218" y="3438531"/>
              <a:chExt cx="851438" cy="672188"/>
            </a:xfrm>
          </p:grpSpPr>
          <p:sp>
            <p:nvSpPr>
              <p:cNvPr id="179" name="Rectangle 178"/>
              <p:cNvSpPr/>
              <p:nvPr/>
            </p:nvSpPr>
            <p:spPr bwMode="auto">
              <a:xfrm>
                <a:off x="7059218" y="3438531"/>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189" name="AutoShape 33"/>
              <p:cNvSpPr>
                <a:spLocks noChangeAspect="1" noChangeArrowheads="1" noTextEdit="1"/>
              </p:cNvSpPr>
              <p:nvPr/>
            </p:nvSpPr>
            <p:spPr bwMode="auto">
              <a:xfrm>
                <a:off x="7180008" y="3460467"/>
                <a:ext cx="609858" cy="514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27" name="Freeform 79"/>
            <p:cNvSpPr>
              <a:spLocks noChangeAspect="1" noEditPoints="1"/>
            </p:cNvSpPr>
            <p:nvPr/>
          </p:nvSpPr>
          <p:spPr bwMode="black">
            <a:xfrm>
              <a:off x="7328084" y="3491501"/>
              <a:ext cx="308455" cy="4169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65" name="Group 364"/>
          <p:cNvGrpSpPr/>
          <p:nvPr/>
        </p:nvGrpSpPr>
        <p:grpSpPr>
          <a:xfrm>
            <a:off x="7049797" y="1835504"/>
            <a:ext cx="851197" cy="671998"/>
            <a:chOff x="7050065" y="2697399"/>
            <a:chExt cx="851438" cy="672188"/>
          </a:xfrm>
        </p:grpSpPr>
        <p:sp>
          <p:nvSpPr>
            <p:cNvPr id="287" name="Rectangle 286"/>
            <p:cNvSpPr/>
            <p:nvPr/>
          </p:nvSpPr>
          <p:spPr bwMode="auto">
            <a:xfrm>
              <a:off x="7050065" y="269739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SQL Data Warehouse</a:t>
              </a:r>
            </a:p>
          </p:txBody>
        </p:sp>
        <p:sp>
          <p:nvSpPr>
            <p:cNvPr id="362" name="AutoShape 33"/>
            <p:cNvSpPr>
              <a:spLocks noChangeAspect="1" noChangeArrowheads="1" noTextEdit="1"/>
            </p:cNvSpPr>
            <p:nvPr/>
          </p:nvSpPr>
          <p:spPr bwMode="auto">
            <a:xfrm>
              <a:off x="7266689" y="2731171"/>
              <a:ext cx="423784" cy="462799"/>
            </a:xfrm>
            <a:prstGeom prst="rect">
              <a:avLst/>
            </a:prstGeom>
            <a:no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3" name="Freeform 35"/>
            <p:cNvSpPr>
              <a:spLocks noEditPoints="1"/>
            </p:cNvSpPr>
            <p:nvPr/>
          </p:nvSpPr>
          <p:spPr bwMode="auto">
            <a:xfrm>
              <a:off x="7279389" y="2741207"/>
              <a:ext cx="314658" cy="448001"/>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4" name="Freeform 36"/>
            <p:cNvSpPr>
              <a:spLocks noEditPoints="1"/>
            </p:cNvSpPr>
            <p:nvPr/>
          </p:nvSpPr>
          <p:spPr bwMode="auto">
            <a:xfrm>
              <a:off x="7485764" y="2871087"/>
              <a:ext cx="222036" cy="322883"/>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7" name="Group 56"/>
          <p:cNvGrpSpPr/>
          <p:nvPr/>
        </p:nvGrpSpPr>
        <p:grpSpPr>
          <a:xfrm>
            <a:off x="7969731" y="3312914"/>
            <a:ext cx="851197" cy="671998"/>
            <a:chOff x="7976317" y="4167852"/>
            <a:chExt cx="851438" cy="672188"/>
          </a:xfrm>
        </p:grpSpPr>
        <p:sp>
          <p:nvSpPr>
            <p:cNvPr id="161" name="Rectangle 160"/>
            <p:cNvSpPr/>
            <p:nvPr/>
          </p:nvSpPr>
          <p:spPr bwMode="auto">
            <a:xfrm>
              <a:off x="7976317" y="4167852"/>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Automation</a:t>
              </a:r>
            </a:p>
          </p:txBody>
        </p:sp>
        <p:grpSp>
          <p:nvGrpSpPr>
            <p:cNvPr id="140" name="Group 10"/>
            <p:cNvGrpSpPr>
              <a:grpSpLocks noChangeAspect="1"/>
            </p:cNvGrpSpPr>
            <p:nvPr/>
          </p:nvGrpSpPr>
          <p:grpSpPr bwMode="auto">
            <a:xfrm>
              <a:off x="8112353" y="4188380"/>
              <a:ext cx="579366" cy="522736"/>
              <a:chOff x="2084" y="972"/>
              <a:chExt cx="399" cy="360"/>
            </a:xfrm>
          </p:grpSpPr>
          <p:sp>
            <p:nvSpPr>
              <p:cNvPr id="141" name="AutoShape 9"/>
              <p:cNvSpPr>
                <a:spLocks noChangeAspect="1" noChangeArrowheads="1" noTextEdit="1"/>
              </p:cNvSpPr>
              <p:nvPr/>
            </p:nvSpPr>
            <p:spPr bwMode="auto">
              <a:xfrm>
                <a:off x="2084" y="972"/>
                <a:ext cx="399" cy="3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11"/>
              <p:cNvSpPr>
                <a:spLocks/>
              </p:cNvSpPr>
              <p:nvPr/>
            </p:nvSpPr>
            <p:spPr bwMode="auto">
              <a:xfrm>
                <a:off x="2183" y="1000"/>
                <a:ext cx="296" cy="294"/>
              </a:xfrm>
              <a:custGeom>
                <a:avLst/>
                <a:gdLst>
                  <a:gd name="T0" fmla="*/ 471 w 522"/>
                  <a:gd name="T1" fmla="*/ 261 h 522"/>
                  <a:gd name="T2" fmla="*/ 471 w 522"/>
                  <a:gd name="T3" fmla="*/ 246 h 522"/>
                  <a:gd name="T4" fmla="*/ 522 w 522"/>
                  <a:gd name="T5" fmla="*/ 218 h 522"/>
                  <a:gd name="T6" fmla="*/ 509 w 522"/>
                  <a:gd name="T7" fmla="*/ 168 h 522"/>
                  <a:gd name="T8" fmla="*/ 450 w 522"/>
                  <a:gd name="T9" fmla="*/ 169 h 522"/>
                  <a:gd name="T10" fmla="*/ 435 w 522"/>
                  <a:gd name="T11" fmla="*/ 143 h 522"/>
                  <a:gd name="T12" fmla="*/ 465 w 522"/>
                  <a:gd name="T13" fmla="*/ 92 h 522"/>
                  <a:gd name="T14" fmla="*/ 430 w 522"/>
                  <a:gd name="T15" fmla="*/ 57 h 522"/>
                  <a:gd name="T16" fmla="*/ 400 w 522"/>
                  <a:gd name="T17" fmla="*/ 74 h 522"/>
                  <a:gd name="T18" fmla="*/ 387 w 522"/>
                  <a:gd name="T19" fmla="*/ 93 h 522"/>
                  <a:gd name="T20" fmla="*/ 360 w 522"/>
                  <a:gd name="T21" fmla="*/ 133 h 522"/>
                  <a:gd name="T22" fmla="*/ 423 w 522"/>
                  <a:gd name="T23" fmla="*/ 261 h 522"/>
                  <a:gd name="T24" fmla="*/ 261 w 522"/>
                  <a:gd name="T25" fmla="*/ 423 h 522"/>
                  <a:gd name="T26" fmla="*/ 99 w 522"/>
                  <a:gd name="T27" fmla="*/ 261 h 522"/>
                  <a:gd name="T28" fmla="*/ 233 w 522"/>
                  <a:gd name="T29" fmla="*/ 101 h 522"/>
                  <a:gd name="T30" fmla="*/ 246 w 522"/>
                  <a:gd name="T31" fmla="*/ 51 h 522"/>
                  <a:gd name="T32" fmla="*/ 217 w 522"/>
                  <a:gd name="T33" fmla="*/ 0 h 522"/>
                  <a:gd name="T34" fmla="*/ 168 w 522"/>
                  <a:gd name="T35" fmla="*/ 13 h 522"/>
                  <a:gd name="T36" fmla="*/ 169 w 522"/>
                  <a:gd name="T37" fmla="*/ 72 h 522"/>
                  <a:gd name="T38" fmla="*/ 143 w 522"/>
                  <a:gd name="T39" fmla="*/ 87 h 522"/>
                  <a:gd name="T40" fmla="*/ 93 w 522"/>
                  <a:gd name="T41" fmla="*/ 57 h 522"/>
                  <a:gd name="T42" fmla="*/ 57 w 522"/>
                  <a:gd name="T43" fmla="*/ 93 h 522"/>
                  <a:gd name="T44" fmla="*/ 87 w 522"/>
                  <a:gd name="T45" fmla="*/ 143 h 522"/>
                  <a:gd name="T46" fmla="*/ 72 w 522"/>
                  <a:gd name="T47" fmla="*/ 169 h 522"/>
                  <a:gd name="T48" fmla="*/ 13 w 522"/>
                  <a:gd name="T49" fmla="*/ 168 h 522"/>
                  <a:gd name="T50" fmla="*/ 0 w 522"/>
                  <a:gd name="T51" fmla="*/ 218 h 522"/>
                  <a:gd name="T52" fmla="*/ 51 w 522"/>
                  <a:gd name="T53" fmla="*/ 246 h 522"/>
                  <a:gd name="T54" fmla="*/ 51 w 522"/>
                  <a:gd name="T55" fmla="*/ 261 h 522"/>
                  <a:gd name="T56" fmla="*/ 51 w 522"/>
                  <a:gd name="T57" fmla="*/ 276 h 522"/>
                  <a:gd name="T58" fmla="*/ 0 w 522"/>
                  <a:gd name="T59" fmla="*/ 305 h 522"/>
                  <a:gd name="T60" fmla="*/ 13 w 522"/>
                  <a:gd name="T61" fmla="*/ 354 h 522"/>
                  <a:gd name="T62" fmla="*/ 72 w 522"/>
                  <a:gd name="T63" fmla="*/ 353 h 522"/>
                  <a:gd name="T64" fmla="*/ 87 w 522"/>
                  <a:gd name="T65" fmla="*/ 379 h 522"/>
                  <a:gd name="T66" fmla="*/ 57 w 522"/>
                  <a:gd name="T67" fmla="*/ 430 h 522"/>
                  <a:gd name="T68" fmla="*/ 93 w 522"/>
                  <a:gd name="T69" fmla="*/ 466 h 522"/>
                  <a:gd name="T70" fmla="*/ 143 w 522"/>
                  <a:gd name="T71" fmla="*/ 436 h 522"/>
                  <a:gd name="T72" fmla="*/ 169 w 522"/>
                  <a:gd name="T73" fmla="*/ 451 h 522"/>
                  <a:gd name="T74" fmla="*/ 168 w 522"/>
                  <a:gd name="T75" fmla="*/ 509 h 522"/>
                  <a:gd name="T76" fmla="*/ 217 w 522"/>
                  <a:gd name="T77" fmla="*/ 522 h 522"/>
                  <a:gd name="T78" fmla="*/ 246 w 522"/>
                  <a:gd name="T79" fmla="*/ 471 h 522"/>
                  <a:gd name="T80" fmla="*/ 261 w 522"/>
                  <a:gd name="T81" fmla="*/ 472 h 522"/>
                  <a:gd name="T82" fmla="*/ 276 w 522"/>
                  <a:gd name="T83" fmla="*/ 471 h 522"/>
                  <a:gd name="T84" fmla="*/ 304 w 522"/>
                  <a:gd name="T85" fmla="*/ 522 h 522"/>
                  <a:gd name="T86" fmla="*/ 354 w 522"/>
                  <a:gd name="T87" fmla="*/ 509 h 522"/>
                  <a:gd name="T88" fmla="*/ 353 w 522"/>
                  <a:gd name="T89" fmla="*/ 451 h 522"/>
                  <a:gd name="T90" fmla="*/ 379 w 522"/>
                  <a:gd name="T91" fmla="*/ 436 h 522"/>
                  <a:gd name="T92" fmla="*/ 430 w 522"/>
                  <a:gd name="T93" fmla="*/ 466 h 522"/>
                  <a:gd name="T94" fmla="*/ 465 w 522"/>
                  <a:gd name="T95" fmla="*/ 430 h 522"/>
                  <a:gd name="T96" fmla="*/ 435 w 522"/>
                  <a:gd name="T97" fmla="*/ 379 h 522"/>
                  <a:gd name="T98" fmla="*/ 450 w 522"/>
                  <a:gd name="T99" fmla="*/ 353 h 522"/>
                  <a:gd name="T100" fmla="*/ 509 w 522"/>
                  <a:gd name="T101" fmla="*/ 354 h 522"/>
                  <a:gd name="T102" fmla="*/ 522 w 522"/>
                  <a:gd name="T103" fmla="*/ 305 h 522"/>
                  <a:gd name="T104" fmla="*/ 471 w 522"/>
                  <a:gd name="T105" fmla="*/ 276 h 522"/>
                  <a:gd name="T106" fmla="*/ 471 w 522"/>
                  <a:gd name="T107" fmla="*/ 26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2">
                    <a:moveTo>
                      <a:pt x="471" y="261"/>
                    </a:moveTo>
                    <a:cubicBezTo>
                      <a:pt x="471" y="256"/>
                      <a:pt x="471" y="251"/>
                      <a:pt x="471" y="246"/>
                    </a:cubicBezTo>
                    <a:lnTo>
                      <a:pt x="522" y="218"/>
                    </a:lnTo>
                    <a:cubicBezTo>
                      <a:pt x="519" y="201"/>
                      <a:pt x="515" y="184"/>
                      <a:pt x="509" y="168"/>
                    </a:cubicBezTo>
                    <a:lnTo>
                      <a:pt x="450" y="169"/>
                    </a:lnTo>
                    <a:cubicBezTo>
                      <a:pt x="446" y="160"/>
                      <a:pt x="441" y="151"/>
                      <a:pt x="435" y="143"/>
                    </a:cubicBezTo>
                    <a:lnTo>
                      <a:pt x="465" y="92"/>
                    </a:lnTo>
                    <a:cubicBezTo>
                      <a:pt x="455" y="79"/>
                      <a:pt x="443" y="67"/>
                      <a:pt x="430" y="57"/>
                    </a:cubicBezTo>
                    <a:lnTo>
                      <a:pt x="400" y="74"/>
                    </a:lnTo>
                    <a:lnTo>
                      <a:pt x="387" y="93"/>
                    </a:lnTo>
                    <a:lnTo>
                      <a:pt x="360" y="133"/>
                    </a:lnTo>
                    <a:cubicBezTo>
                      <a:pt x="398" y="162"/>
                      <a:pt x="423" y="209"/>
                      <a:pt x="423" y="261"/>
                    </a:cubicBezTo>
                    <a:cubicBezTo>
                      <a:pt x="423" y="351"/>
                      <a:pt x="351" y="423"/>
                      <a:pt x="261" y="423"/>
                    </a:cubicBezTo>
                    <a:cubicBezTo>
                      <a:pt x="171" y="423"/>
                      <a:pt x="99" y="351"/>
                      <a:pt x="99" y="261"/>
                    </a:cubicBezTo>
                    <a:cubicBezTo>
                      <a:pt x="99" y="181"/>
                      <a:pt x="157" y="114"/>
                      <a:pt x="233" y="101"/>
                    </a:cubicBezTo>
                    <a:lnTo>
                      <a:pt x="246" y="51"/>
                    </a:lnTo>
                    <a:lnTo>
                      <a:pt x="217" y="0"/>
                    </a:lnTo>
                    <a:cubicBezTo>
                      <a:pt x="200" y="2"/>
                      <a:pt x="184" y="7"/>
                      <a:pt x="168" y="13"/>
                    </a:cubicBezTo>
                    <a:lnTo>
                      <a:pt x="169" y="72"/>
                    </a:lnTo>
                    <a:cubicBezTo>
                      <a:pt x="160" y="76"/>
                      <a:pt x="151" y="81"/>
                      <a:pt x="143" y="87"/>
                    </a:cubicBezTo>
                    <a:lnTo>
                      <a:pt x="93" y="57"/>
                    </a:lnTo>
                    <a:cubicBezTo>
                      <a:pt x="80" y="67"/>
                      <a:pt x="68" y="79"/>
                      <a:pt x="57" y="93"/>
                    </a:cubicBezTo>
                    <a:lnTo>
                      <a:pt x="87" y="143"/>
                    </a:lnTo>
                    <a:cubicBezTo>
                      <a:pt x="81" y="151"/>
                      <a:pt x="76" y="160"/>
                      <a:pt x="72" y="169"/>
                    </a:cubicBezTo>
                    <a:lnTo>
                      <a:pt x="13" y="168"/>
                    </a:lnTo>
                    <a:cubicBezTo>
                      <a:pt x="7" y="184"/>
                      <a:pt x="3" y="201"/>
                      <a:pt x="0" y="218"/>
                    </a:cubicBezTo>
                    <a:lnTo>
                      <a:pt x="51" y="246"/>
                    </a:lnTo>
                    <a:cubicBezTo>
                      <a:pt x="51" y="251"/>
                      <a:pt x="51" y="256"/>
                      <a:pt x="51" y="261"/>
                    </a:cubicBezTo>
                    <a:cubicBezTo>
                      <a:pt x="51" y="266"/>
                      <a:pt x="51" y="271"/>
                      <a:pt x="51" y="276"/>
                    </a:cubicBezTo>
                    <a:lnTo>
                      <a:pt x="0" y="305"/>
                    </a:lnTo>
                    <a:cubicBezTo>
                      <a:pt x="3" y="322"/>
                      <a:pt x="7" y="338"/>
                      <a:pt x="13" y="354"/>
                    </a:cubicBezTo>
                    <a:lnTo>
                      <a:pt x="72" y="353"/>
                    </a:lnTo>
                    <a:cubicBezTo>
                      <a:pt x="76" y="362"/>
                      <a:pt x="81" y="371"/>
                      <a:pt x="87" y="379"/>
                    </a:cubicBezTo>
                    <a:lnTo>
                      <a:pt x="57" y="430"/>
                    </a:lnTo>
                    <a:cubicBezTo>
                      <a:pt x="68" y="443"/>
                      <a:pt x="79" y="455"/>
                      <a:pt x="93" y="466"/>
                    </a:cubicBezTo>
                    <a:lnTo>
                      <a:pt x="143" y="436"/>
                    </a:lnTo>
                    <a:cubicBezTo>
                      <a:pt x="151" y="441"/>
                      <a:pt x="160" y="446"/>
                      <a:pt x="169" y="451"/>
                    </a:cubicBezTo>
                    <a:lnTo>
                      <a:pt x="168" y="509"/>
                    </a:lnTo>
                    <a:cubicBezTo>
                      <a:pt x="184" y="515"/>
                      <a:pt x="200" y="520"/>
                      <a:pt x="217" y="522"/>
                    </a:cubicBezTo>
                    <a:lnTo>
                      <a:pt x="246" y="471"/>
                    </a:lnTo>
                    <a:cubicBezTo>
                      <a:pt x="251" y="472"/>
                      <a:pt x="256" y="472"/>
                      <a:pt x="261" y="472"/>
                    </a:cubicBezTo>
                    <a:cubicBezTo>
                      <a:pt x="266" y="472"/>
                      <a:pt x="271" y="471"/>
                      <a:pt x="276" y="471"/>
                    </a:cubicBezTo>
                    <a:lnTo>
                      <a:pt x="304" y="522"/>
                    </a:lnTo>
                    <a:cubicBezTo>
                      <a:pt x="321" y="520"/>
                      <a:pt x="338" y="515"/>
                      <a:pt x="354" y="509"/>
                    </a:cubicBezTo>
                    <a:lnTo>
                      <a:pt x="353" y="451"/>
                    </a:lnTo>
                    <a:cubicBezTo>
                      <a:pt x="362" y="446"/>
                      <a:pt x="371" y="441"/>
                      <a:pt x="379" y="436"/>
                    </a:cubicBezTo>
                    <a:lnTo>
                      <a:pt x="430" y="466"/>
                    </a:lnTo>
                    <a:cubicBezTo>
                      <a:pt x="442" y="455"/>
                      <a:pt x="455" y="443"/>
                      <a:pt x="465" y="430"/>
                    </a:cubicBezTo>
                    <a:lnTo>
                      <a:pt x="435" y="379"/>
                    </a:lnTo>
                    <a:cubicBezTo>
                      <a:pt x="441" y="371"/>
                      <a:pt x="446" y="362"/>
                      <a:pt x="450" y="353"/>
                    </a:cubicBezTo>
                    <a:lnTo>
                      <a:pt x="509" y="354"/>
                    </a:lnTo>
                    <a:cubicBezTo>
                      <a:pt x="515" y="338"/>
                      <a:pt x="519" y="322"/>
                      <a:pt x="522" y="305"/>
                    </a:cubicBezTo>
                    <a:lnTo>
                      <a:pt x="471" y="276"/>
                    </a:lnTo>
                    <a:cubicBezTo>
                      <a:pt x="471" y="271"/>
                      <a:pt x="471" y="266"/>
                      <a:pt x="471" y="261"/>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12"/>
              <p:cNvSpPr>
                <a:spLocks noEditPoints="1"/>
              </p:cNvSpPr>
              <p:nvPr/>
            </p:nvSpPr>
            <p:spPr bwMode="auto">
              <a:xfrm>
                <a:off x="2093" y="1203"/>
                <a:ext cx="127" cy="125"/>
              </a:xfrm>
              <a:custGeom>
                <a:avLst/>
                <a:gdLst>
                  <a:gd name="T0" fmla="*/ 112 w 223"/>
                  <a:gd name="T1" fmla="*/ 147 h 223"/>
                  <a:gd name="T2" fmla="*/ 76 w 223"/>
                  <a:gd name="T3" fmla="*/ 112 h 223"/>
                  <a:gd name="T4" fmla="*/ 112 w 223"/>
                  <a:gd name="T5" fmla="*/ 76 h 223"/>
                  <a:gd name="T6" fmla="*/ 147 w 223"/>
                  <a:gd name="T7" fmla="*/ 112 h 223"/>
                  <a:gd name="T8" fmla="*/ 112 w 223"/>
                  <a:gd name="T9" fmla="*/ 147 h 223"/>
                  <a:gd name="T10" fmla="*/ 181 w 223"/>
                  <a:gd name="T11" fmla="*/ 24 h 223"/>
                  <a:gd name="T12" fmla="*/ 178 w 223"/>
                  <a:gd name="T13" fmla="*/ 25 h 223"/>
                  <a:gd name="T14" fmla="*/ 152 w 223"/>
                  <a:gd name="T15" fmla="*/ 38 h 223"/>
                  <a:gd name="T16" fmla="*/ 135 w 223"/>
                  <a:gd name="T17" fmla="*/ 31 h 223"/>
                  <a:gd name="T18" fmla="*/ 124 w 223"/>
                  <a:gd name="T19" fmla="*/ 0 h 223"/>
                  <a:gd name="T20" fmla="*/ 99 w 223"/>
                  <a:gd name="T21" fmla="*/ 0 h 223"/>
                  <a:gd name="T22" fmla="*/ 98 w 223"/>
                  <a:gd name="T23" fmla="*/ 4 h 223"/>
                  <a:gd name="T24" fmla="*/ 89 w 223"/>
                  <a:gd name="T25" fmla="*/ 31 h 223"/>
                  <a:gd name="T26" fmla="*/ 71 w 223"/>
                  <a:gd name="T27" fmla="*/ 38 h 223"/>
                  <a:gd name="T28" fmla="*/ 42 w 223"/>
                  <a:gd name="T29" fmla="*/ 25 h 223"/>
                  <a:gd name="T30" fmla="*/ 24 w 223"/>
                  <a:gd name="T31" fmla="*/ 42 h 223"/>
                  <a:gd name="T32" fmla="*/ 25 w 223"/>
                  <a:gd name="T33" fmla="*/ 46 h 223"/>
                  <a:gd name="T34" fmla="*/ 38 w 223"/>
                  <a:gd name="T35" fmla="*/ 71 h 223"/>
                  <a:gd name="T36" fmla="*/ 31 w 223"/>
                  <a:gd name="T37" fmla="*/ 89 h 223"/>
                  <a:gd name="T38" fmla="*/ 0 w 223"/>
                  <a:gd name="T39" fmla="*/ 100 h 223"/>
                  <a:gd name="T40" fmla="*/ 0 w 223"/>
                  <a:gd name="T41" fmla="*/ 125 h 223"/>
                  <a:gd name="T42" fmla="*/ 4 w 223"/>
                  <a:gd name="T43" fmla="*/ 126 h 223"/>
                  <a:gd name="T44" fmla="*/ 31 w 223"/>
                  <a:gd name="T45" fmla="*/ 135 h 223"/>
                  <a:gd name="T46" fmla="*/ 38 w 223"/>
                  <a:gd name="T47" fmla="*/ 152 h 223"/>
                  <a:gd name="T48" fmla="*/ 24 w 223"/>
                  <a:gd name="T49" fmla="*/ 182 h 223"/>
                  <a:gd name="T50" fmla="*/ 43 w 223"/>
                  <a:gd name="T51" fmla="*/ 200 h 223"/>
                  <a:gd name="T52" fmla="*/ 46 w 223"/>
                  <a:gd name="T53" fmla="*/ 198 h 223"/>
                  <a:gd name="T54" fmla="*/ 71 w 223"/>
                  <a:gd name="T55" fmla="*/ 185 h 223"/>
                  <a:gd name="T56" fmla="*/ 89 w 223"/>
                  <a:gd name="T57" fmla="*/ 192 h 223"/>
                  <a:gd name="T58" fmla="*/ 100 w 223"/>
                  <a:gd name="T59" fmla="*/ 223 h 223"/>
                  <a:gd name="T60" fmla="*/ 125 w 223"/>
                  <a:gd name="T61" fmla="*/ 223 h 223"/>
                  <a:gd name="T62" fmla="*/ 126 w 223"/>
                  <a:gd name="T63" fmla="*/ 219 h 223"/>
                  <a:gd name="T64" fmla="*/ 135 w 223"/>
                  <a:gd name="T65" fmla="*/ 192 h 223"/>
                  <a:gd name="T66" fmla="*/ 152 w 223"/>
                  <a:gd name="T67" fmla="*/ 185 h 223"/>
                  <a:gd name="T68" fmla="*/ 182 w 223"/>
                  <a:gd name="T69" fmla="*/ 199 h 223"/>
                  <a:gd name="T70" fmla="*/ 200 w 223"/>
                  <a:gd name="T71" fmla="*/ 181 h 223"/>
                  <a:gd name="T72" fmla="*/ 198 w 223"/>
                  <a:gd name="T73" fmla="*/ 178 h 223"/>
                  <a:gd name="T74" fmla="*/ 185 w 223"/>
                  <a:gd name="T75" fmla="*/ 152 h 223"/>
                  <a:gd name="T76" fmla="*/ 192 w 223"/>
                  <a:gd name="T77" fmla="*/ 135 h 223"/>
                  <a:gd name="T78" fmla="*/ 223 w 223"/>
                  <a:gd name="T79" fmla="*/ 124 h 223"/>
                  <a:gd name="T80" fmla="*/ 223 w 223"/>
                  <a:gd name="T81" fmla="*/ 98 h 223"/>
                  <a:gd name="T82" fmla="*/ 219 w 223"/>
                  <a:gd name="T83" fmla="*/ 97 h 223"/>
                  <a:gd name="T84" fmla="*/ 192 w 223"/>
                  <a:gd name="T85" fmla="*/ 89 h 223"/>
                  <a:gd name="T86" fmla="*/ 185 w 223"/>
                  <a:gd name="T87" fmla="*/ 71 h 223"/>
                  <a:gd name="T88" fmla="*/ 198 w 223"/>
                  <a:gd name="T89" fmla="*/ 44 h 223"/>
                  <a:gd name="T90" fmla="*/ 191 w 223"/>
                  <a:gd name="T91" fmla="*/ 33 h 223"/>
                  <a:gd name="T92" fmla="*/ 181 w 223"/>
                  <a:gd name="T9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223">
                    <a:moveTo>
                      <a:pt x="112" y="147"/>
                    </a:moveTo>
                    <a:cubicBezTo>
                      <a:pt x="92" y="147"/>
                      <a:pt x="76" y="131"/>
                      <a:pt x="76" y="112"/>
                    </a:cubicBezTo>
                    <a:cubicBezTo>
                      <a:pt x="76" y="92"/>
                      <a:pt x="92" y="76"/>
                      <a:pt x="112" y="76"/>
                    </a:cubicBezTo>
                    <a:cubicBezTo>
                      <a:pt x="131" y="76"/>
                      <a:pt x="147" y="92"/>
                      <a:pt x="147" y="112"/>
                    </a:cubicBezTo>
                    <a:cubicBezTo>
                      <a:pt x="147" y="131"/>
                      <a:pt x="131" y="147"/>
                      <a:pt x="112" y="147"/>
                    </a:cubicBezTo>
                    <a:close/>
                    <a:moveTo>
                      <a:pt x="181" y="24"/>
                    </a:moveTo>
                    <a:lnTo>
                      <a:pt x="178" y="25"/>
                    </a:lnTo>
                    <a:lnTo>
                      <a:pt x="152" y="38"/>
                    </a:lnTo>
                    <a:lnTo>
                      <a:pt x="135" y="31"/>
                    </a:lnTo>
                    <a:lnTo>
                      <a:pt x="124" y="0"/>
                    </a:lnTo>
                    <a:lnTo>
                      <a:pt x="99" y="0"/>
                    </a:lnTo>
                    <a:lnTo>
                      <a:pt x="98" y="4"/>
                    </a:lnTo>
                    <a:lnTo>
                      <a:pt x="89" y="31"/>
                    </a:lnTo>
                    <a:lnTo>
                      <a:pt x="71" y="38"/>
                    </a:lnTo>
                    <a:lnTo>
                      <a:pt x="42" y="25"/>
                    </a:lnTo>
                    <a:lnTo>
                      <a:pt x="24" y="42"/>
                    </a:lnTo>
                    <a:lnTo>
                      <a:pt x="25" y="46"/>
                    </a:lnTo>
                    <a:lnTo>
                      <a:pt x="38" y="71"/>
                    </a:lnTo>
                    <a:lnTo>
                      <a:pt x="31" y="89"/>
                    </a:lnTo>
                    <a:lnTo>
                      <a:pt x="0" y="100"/>
                    </a:lnTo>
                    <a:lnTo>
                      <a:pt x="0" y="125"/>
                    </a:lnTo>
                    <a:lnTo>
                      <a:pt x="4" y="126"/>
                    </a:lnTo>
                    <a:lnTo>
                      <a:pt x="31" y="135"/>
                    </a:lnTo>
                    <a:lnTo>
                      <a:pt x="38" y="152"/>
                    </a:lnTo>
                    <a:lnTo>
                      <a:pt x="24" y="182"/>
                    </a:lnTo>
                    <a:lnTo>
                      <a:pt x="43" y="200"/>
                    </a:lnTo>
                    <a:lnTo>
                      <a:pt x="46" y="198"/>
                    </a:lnTo>
                    <a:lnTo>
                      <a:pt x="71" y="185"/>
                    </a:lnTo>
                    <a:lnTo>
                      <a:pt x="89" y="192"/>
                    </a:lnTo>
                    <a:lnTo>
                      <a:pt x="100" y="223"/>
                    </a:lnTo>
                    <a:lnTo>
                      <a:pt x="125" y="223"/>
                    </a:lnTo>
                    <a:lnTo>
                      <a:pt x="126" y="219"/>
                    </a:lnTo>
                    <a:lnTo>
                      <a:pt x="135" y="192"/>
                    </a:lnTo>
                    <a:lnTo>
                      <a:pt x="152" y="185"/>
                    </a:lnTo>
                    <a:lnTo>
                      <a:pt x="182" y="199"/>
                    </a:lnTo>
                    <a:lnTo>
                      <a:pt x="200" y="181"/>
                    </a:lnTo>
                    <a:lnTo>
                      <a:pt x="198" y="178"/>
                    </a:lnTo>
                    <a:lnTo>
                      <a:pt x="185" y="152"/>
                    </a:lnTo>
                    <a:lnTo>
                      <a:pt x="192" y="135"/>
                    </a:lnTo>
                    <a:lnTo>
                      <a:pt x="223" y="124"/>
                    </a:lnTo>
                    <a:lnTo>
                      <a:pt x="223" y="98"/>
                    </a:lnTo>
                    <a:lnTo>
                      <a:pt x="219" y="97"/>
                    </a:lnTo>
                    <a:lnTo>
                      <a:pt x="192" y="89"/>
                    </a:lnTo>
                    <a:lnTo>
                      <a:pt x="185" y="71"/>
                    </a:lnTo>
                    <a:lnTo>
                      <a:pt x="198" y="44"/>
                    </a:lnTo>
                    <a:cubicBezTo>
                      <a:pt x="195" y="41"/>
                      <a:pt x="193" y="37"/>
                      <a:pt x="191" y="33"/>
                    </a:cubicBezTo>
                    <a:lnTo>
                      <a:pt x="181" y="24"/>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13"/>
              <p:cNvSpPr>
                <a:spLocks/>
              </p:cNvSpPr>
              <p:nvPr/>
            </p:nvSpPr>
            <p:spPr bwMode="auto">
              <a:xfrm>
                <a:off x="2201" y="1222"/>
                <a:ext cx="5" cy="6"/>
              </a:xfrm>
              <a:custGeom>
                <a:avLst/>
                <a:gdLst>
                  <a:gd name="T0" fmla="*/ 0 w 8"/>
                  <a:gd name="T1" fmla="*/ 0 h 11"/>
                  <a:gd name="T2" fmla="*/ 7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2" y="3"/>
                      <a:pt x="4" y="7"/>
                      <a:pt x="7" y="11"/>
                    </a:cubicBezTo>
                    <a:lnTo>
                      <a:pt x="8" y="8"/>
                    </a:lnTo>
                    <a:lnTo>
                      <a:pt x="0" y="0"/>
                    </a:lnTo>
                    <a:close/>
                  </a:path>
                </a:pathLst>
              </a:custGeom>
              <a:solidFill>
                <a:srgbClr val="7F7F7F"/>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4"/>
              <p:cNvSpPr>
                <a:spLocks/>
              </p:cNvSpPr>
              <p:nvPr/>
            </p:nvSpPr>
            <p:spPr bwMode="auto">
              <a:xfrm>
                <a:off x="2298" y="981"/>
                <a:ext cx="117" cy="234"/>
              </a:xfrm>
              <a:custGeom>
                <a:avLst/>
                <a:gdLst>
                  <a:gd name="T0" fmla="*/ 92 w 206"/>
                  <a:gd name="T1" fmla="*/ 0 h 416"/>
                  <a:gd name="T2" fmla="*/ 82 w 206"/>
                  <a:gd name="T3" fmla="*/ 31 h 416"/>
                  <a:gd name="T4" fmla="*/ 65 w 206"/>
                  <a:gd name="T5" fmla="*/ 85 h 416"/>
                  <a:gd name="T6" fmla="*/ 57 w 206"/>
                  <a:gd name="T7" fmla="*/ 111 h 416"/>
                  <a:gd name="T8" fmla="*/ 50 w 206"/>
                  <a:gd name="T9" fmla="*/ 133 h 416"/>
                  <a:gd name="T10" fmla="*/ 1 w 206"/>
                  <a:gd name="T11" fmla="*/ 288 h 416"/>
                  <a:gd name="T12" fmla="*/ 5 w 206"/>
                  <a:gd name="T13" fmla="*/ 294 h 416"/>
                  <a:gd name="T14" fmla="*/ 50 w 206"/>
                  <a:gd name="T15" fmla="*/ 294 h 416"/>
                  <a:gd name="T16" fmla="*/ 53 w 206"/>
                  <a:gd name="T17" fmla="*/ 295 h 416"/>
                  <a:gd name="T18" fmla="*/ 54 w 206"/>
                  <a:gd name="T19" fmla="*/ 299 h 416"/>
                  <a:gd name="T20" fmla="*/ 8 w 206"/>
                  <a:gd name="T21" fmla="*/ 412 h 416"/>
                  <a:gd name="T22" fmla="*/ 9 w 206"/>
                  <a:gd name="T23" fmla="*/ 413 h 416"/>
                  <a:gd name="T24" fmla="*/ 157 w 206"/>
                  <a:gd name="T25" fmla="*/ 246 h 416"/>
                  <a:gd name="T26" fmla="*/ 155 w 206"/>
                  <a:gd name="T27" fmla="*/ 242 h 416"/>
                  <a:gd name="T28" fmla="*/ 106 w 206"/>
                  <a:gd name="T29" fmla="*/ 242 h 416"/>
                  <a:gd name="T30" fmla="*/ 97 w 206"/>
                  <a:gd name="T31" fmla="*/ 242 h 416"/>
                  <a:gd name="T32" fmla="*/ 94 w 206"/>
                  <a:gd name="T33" fmla="*/ 237 h 416"/>
                  <a:gd name="T34" fmla="*/ 140 w 206"/>
                  <a:gd name="T35" fmla="*/ 155 h 416"/>
                  <a:gd name="T36" fmla="*/ 151 w 206"/>
                  <a:gd name="T37" fmla="*/ 136 h 416"/>
                  <a:gd name="T38" fmla="*/ 164 w 206"/>
                  <a:gd name="T39" fmla="*/ 113 h 416"/>
                  <a:gd name="T40" fmla="*/ 191 w 206"/>
                  <a:gd name="T41" fmla="*/ 66 h 416"/>
                  <a:gd name="T42" fmla="*/ 206 w 206"/>
                  <a:gd name="T43" fmla="*/ 38 h 416"/>
                  <a:gd name="T44" fmla="*/ 92 w 206"/>
                  <a:gd name="T4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416">
                    <a:moveTo>
                      <a:pt x="92" y="0"/>
                    </a:moveTo>
                    <a:lnTo>
                      <a:pt x="82" y="31"/>
                    </a:lnTo>
                    <a:lnTo>
                      <a:pt x="65" y="85"/>
                    </a:lnTo>
                    <a:lnTo>
                      <a:pt x="57" y="111"/>
                    </a:lnTo>
                    <a:lnTo>
                      <a:pt x="50" y="133"/>
                    </a:lnTo>
                    <a:lnTo>
                      <a:pt x="1" y="288"/>
                    </a:lnTo>
                    <a:cubicBezTo>
                      <a:pt x="0" y="291"/>
                      <a:pt x="2" y="294"/>
                      <a:pt x="5" y="294"/>
                    </a:cubicBezTo>
                    <a:lnTo>
                      <a:pt x="50" y="294"/>
                    </a:lnTo>
                    <a:cubicBezTo>
                      <a:pt x="52" y="294"/>
                      <a:pt x="53" y="294"/>
                      <a:pt x="53" y="295"/>
                    </a:cubicBezTo>
                    <a:cubicBezTo>
                      <a:pt x="54" y="296"/>
                      <a:pt x="55" y="298"/>
                      <a:pt x="54" y="299"/>
                    </a:cubicBezTo>
                    <a:lnTo>
                      <a:pt x="8" y="412"/>
                    </a:lnTo>
                    <a:cubicBezTo>
                      <a:pt x="6" y="415"/>
                      <a:pt x="7" y="416"/>
                      <a:pt x="9" y="413"/>
                    </a:cubicBezTo>
                    <a:lnTo>
                      <a:pt x="157" y="246"/>
                    </a:lnTo>
                    <a:cubicBezTo>
                      <a:pt x="159" y="244"/>
                      <a:pt x="158" y="242"/>
                      <a:pt x="155" y="242"/>
                    </a:cubicBezTo>
                    <a:lnTo>
                      <a:pt x="106" y="242"/>
                    </a:lnTo>
                    <a:lnTo>
                      <a:pt x="97" y="242"/>
                    </a:lnTo>
                    <a:cubicBezTo>
                      <a:pt x="94" y="242"/>
                      <a:pt x="93" y="240"/>
                      <a:pt x="94" y="237"/>
                    </a:cubicBezTo>
                    <a:lnTo>
                      <a:pt x="140" y="155"/>
                    </a:lnTo>
                    <a:lnTo>
                      <a:pt x="151" y="136"/>
                    </a:lnTo>
                    <a:lnTo>
                      <a:pt x="164" y="113"/>
                    </a:lnTo>
                    <a:lnTo>
                      <a:pt x="191" y="66"/>
                    </a:lnTo>
                    <a:lnTo>
                      <a:pt x="206" y="38"/>
                    </a:lnTo>
                    <a:cubicBezTo>
                      <a:pt x="172" y="18"/>
                      <a:pt x="133" y="5"/>
                      <a:pt x="92" y="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6" name="Group 55"/>
          <p:cNvGrpSpPr/>
          <p:nvPr/>
        </p:nvGrpSpPr>
        <p:grpSpPr>
          <a:xfrm>
            <a:off x="7049797" y="3312914"/>
            <a:ext cx="851197" cy="671998"/>
            <a:chOff x="4925854" y="2090773"/>
            <a:chExt cx="851438" cy="672188"/>
          </a:xfrm>
        </p:grpSpPr>
        <p:sp>
          <p:nvSpPr>
            <p:cNvPr id="182" name="Rectangle 181"/>
            <p:cNvSpPr/>
            <p:nvPr/>
          </p:nvSpPr>
          <p:spPr bwMode="auto">
            <a:xfrm>
              <a:off x="4925854" y="2090773"/>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Management</a:t>
              </a:r>
            </a:p>
          </p:txBody>
        </p:sp>
        <p:grpSp>
          <p:nvGrpSpPr>
            <p:cNvPr id="227" name="Group 80"/>
            <p:cNvGrpSpPr>
              <a:grpSpLocks noChangeAspect="1"/>
            </p:cNvGrpSpPr>
            <p:nvPr/>
          </p:nvGrpSpPr>
          <p:grpSpPr bwMode="auto">
            <a:xfrm>
              <a:off x="5163455" y="2141749"/>
              <a:ext cx="371723" cy="381888"/>
              <a:chOff x="1419" y="1582"/>
              <a:chExt cx="256" cy="263"/>
            </a:xfrm>
          </p:grpSpPr>
          <p:sp>
            <p:nvSpPr>
              <p:cNvPr id="228" name="AutoShape 79"/>
              <p:cNvSpPr>
                <a:spLocks noChangeAspect="1" noChangeArrowheads="1" noTextEdit="1"/>
              </p:cNvSpPr>
              <p:nvPr/>
            </p:nvSpPr>
            <p:spPr bwMode="auto">
              <a:xfrm>
                <a:off x="1419" y="1582"/>
                <a:ext cx="256" cy="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9" name="Freeform 81"/>
              <p:cNvSpPr>
                <a:spLocks noEditPoints="1"/>
              </p:cNvSpPr>
              <p:nvPr/>
            </p:nvSpPr>
            <p:spPr bwMode="auto">
              <a:xfrm>
                <a:off x="1469" y="1715"/>
                <a:ext cx="87" cy="8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0" name="Freeform 82"/>
              <p:cNvSpPr>
                <a:spLocks noEditPoints="1"/>
              </p:cNvSpPr>
              <p:nvPr/>
            </p:nvSpPr>
            <p:spPr bwMode="auto">
              <a:xfrm>
                <a:off x="1544" y="1672"/>
                <a:ext cx="86" cy="8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1" name="Freeform 83"/>
              <p:cNvSpPr>
                <a:spLocks noEditPoints="1"/>
              </p:cNvSpPr>
              <p:nvPr/>
            </p:nvSpPr>
            <p:spPr bwMode="auto">
              <a:xfrm>
                <a:off x="1428" y="1591"/>
                <a:ext cx="244" cy="251"/>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02" name="Group 401"/>
          <p:cNvGrpSpPr/>
          <p:nvPr/>
        </p:nvGrpSpPr>
        <p:grpSpPr>
          <a:xfrm>
            <a:off x="8889662" y="3312914"/>
            <a:ext cx="851197" cy="671998"/>
            <a:chOff x="8890453" y="4175228"/>
            <a:chExt cx="851438" cy="672188"/>
          </a:xfrm>
        </p:grpSpPr>
        <p:sp>
          <p:nvSpPr>
            <p:cNvPr id="318" name="AutoShape 3"/>
            <p:cNvSpPr>
              <a:spLocks noChangeAspect="1" noChangeArrowheads="1" noTextEdit="1"/>
            </p:cNvSpPr>
            <p:nvPr/>
          </p:nvSpPr>
          <p:spPr bwMode="auto">
            <a:xfrm>
              <a:off x="9099935" y="4259831"/>
              <a:ext cx="432474" cy="3685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96" name="Group 95"/>
            <p:cNvGrpSpPr/>
            <p:nvPr/>
          </p:nvGrpSpPr>
          <p:grpSpPr>
            <a:xfrm>
              <a:off x="8890453" y="4175228"/>
              <a:ext cx="851438" cy="672188"/>
              <a:chOff x="8890453" y="4175228"/>
              <a:chExt cx="851438" cy="672188"/>
            </a:xfrm>
          </p:grpSpPr>
          <p:sp>
            <p:nvSpPr>
              <p:cNvPr id="305" name="Rectangle 304"/>
              <p:cNvSpPr/>
              <p:nvPr/>
            </p:nvSpPr>
            <p:spPr bwMode="auto">
              <a:xfrm>
                <a:off x="8890453" y="4175228"/>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Op Insights</a:t>
                </a:r>
              </a:p>
            </p:txBody>
          </p:sp>
          <p:sp>
            <p:nvSpPr>
              <p:cNvPr id="319" name="Freeform 5"/>
              <p:cNvSpPr>
                <a:spLocks/>
              </p:cNvSpPr>
              <p:nvPr/>
            </p:nvSpPr>
            <p:spPr bwMode="auto">
              <a:xfrm>
                <a:off x="9097610" y="4251693"/>
                <a:ext cx="520829" cy="375508"/>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71" name="Group 370"/>
          <p:cNvGrpSpPr/>
          <p:nvPr/>
        </p:nvGrpSpPr>
        <p:grpSpPr>
          <a:xfrm>
            <a:off x="8889662" y="4052891"/>
            <a:ext cx="851197" cy="671998"/>
            <a:chOff x="8890453" y="4915416"/>
            <a:chExt cx="851438" cy="672188"/>
          </a:xfrm>
        </p:grpSpPr>
        <p:sp>
          <p:nvSpPr>
            <p:cNvPr id="306" name="Rectangle 305"/>
            <p:cNvSpPr/>
            <p:nvPr/>
          </p:nvSpPr>
          <p:spPr bwMode="auto">
            <a:xfrm>
              <a:off x="8890453" y="4915416"/>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Key Vault</a:t>
              </a:r>
            </a:p>
          </p:txBody>
        </p:sp>
        <p:grpSp>
          <p:nvGrpSpPr>
            <p:cNvPr id="367" name="Group 39"/>
            <p:cNvGrpSpPr>
              <a:grpSpLocks noChangeAspect="1"/>
            </p:cNvGrpSpPr>
            <p:nvPr/>
          </p:nvGrpSpPr>
          <p:grpSpPr bwMode="auto">
            <a:xfrm>
              <a:off x="9097610" y="4959546"/>
              <a:ext cx="442509" cy="441230"/>
              <a:chOff x="3411" y="1755"/>
              <a:chExt cx="346" cy="345"/>
            </a:xfrm>
            <a:noFill/>
          </p:grpSpPr>
          <p:sp>
            <p:nvSpPr>
              <p:cNvPr id="368" name="AutoShape 38"/>
              <p:cNvSpPr>
                <a:spLocks noChangeAspect="1" noChangeArrowheads="1" noTextEdit="1"/>
              </p:cNvSpPr>
              <p:nvPr/>
            </p:nvSpPr>
            <p:spPr bwMode="auto">
              <a:xfrm>
                <a:off x="3411" y="1755"/>
                <a:ext cx="346" cy="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9" name="Freeform 40"/>
              <p:cNvSpPr>
                <a:spLocks noEditPoints="1"/>
              </p:cNvSpPr>
              <p:nvPr/>
            </p:nvSpPr>
            <p:spPr bwMode="auto">
              <a:xfrm>
                <a:off x="3419" y="1763"/>
                <a:ext cx="333" cy="335"/>
              </a:xfrm>
              <a:custGeom>
                <a:avLst/>
                <a:gdLst>
                  <a:gd name="T0" fmla="*/ 646 w 646"/>
                  <a:gd name="T1" fmla="*/ 389 h 653"/>
                  <a:gd name="T2" fmla="*/ 326 w 646"/>
                  <a:gd name="T3" fmla="*/ 7 h 653"/>
                  <a:gd name="T4" fmla="*/ 326 w 646"/>
                  <a:gd name="T5" fmla="*/ 2 h 653"/>
                  <a:gd name="T6" fmla="*/ 324 w 646"/>
                  <a:gd name="T7" fmla="*/ 4 h 653"/>
                  <a:gd name="T8" fmla="*/ 320 w 646"/>
                  <a:gd name="T9" fmla="*/ 0 h 653"/>
                  <a:gd name="T10" fmla="*/ 320 w 646"/>
                  <a:gd name="T11" fmla="*/ 9 h 653"/>
                  <a:gd name="T12" fmla="*/ 0 w 646"/>
                  <a:gd name="T13" fmla="*/ 388 h 653"/>
                  <a:gd name="T14" fmla="*/ 322 w 646"/>
                  <a:gd name="T15" fmla="*/ 650 h 653"/>
                  <a:gd name="T16" fmla="*/ 322 w 646"/>
                  <a:gd name="T17" fmla="*/ 653 h 653"/>
                  <a:gd name="T18" fmla="*/ 646 w 646"/>
                  <a:gd name="T19" fmla="*/ 389 h 653"/>
                  <a:gd name="T20" fmla="*/ 283 w 646"/>
                  <a:gd name="T21" fmla="*/ 523 h 653"/>
                  <a:gd name="T22" fmla="*/ 283 w 646"/>
                  <a:gd name="T23" fmla="*/ 360 h 653"/>
                  <a:gd name="T24" fmla="*/ 233 w 646"/>
                  <a:gd name="T25" fmla="*/ 274 h 653"/>
                  <a:gd name="T26" fmla="*/ 323 w 646"/>
                  <a:gd name="T27" fmla="*/ 179 h 653"/>
                  <a:gd name="T28" fmla="*/ 413 w 646"/>
                  <a:gd name="T29" fmla="*/ 275 h 653"/>
                  <a:gd name="T30" fmla="*/ 364 w 646"/>
                  <a:gd name="T31" fmla="*/ 360 h 653"/>
                  <a:gd name="T32" fmla="*/ 364 w 646"/>
                  <a:gd name="T33" fmla="*/ 392 h 653"/>
                  <a:gd name="T34" fmla="*/ 362 w 646"/>
                  <a:gd name="T35" fmla="*/ 395 h 653"/>
                  <a:gd name="T36" fmla="*/ 332 w 646"/>
                  <a:gd name="T37" fmla="*/ 427 h 653"/>
                  <a:gd name="T38" fmla="*/ 364 w 646"/>
                  <a:gd name="T39" fmla="*/ 461 h 653"/>
                  <a:gd name="T40" fmla="*/ 364 w 646"/>
                  <a:gd name="T41" fmla="*/ 463 h 653"/>
                  <a:gd name="T42" fmla="*/ 335 w 646"/>
                  <a:gd name="T43" fmla="*/ 494 h 653"/>
                  <a:gd name="T44" fmla="*/ 363 w 646"/>
                  <a:gd name="T45" fmla="*/ 524 h 653"/>
                  <a:gd name="T46" fmla="*/ 323 w 646"/>
                  <a:gd name="T47" fmla="*/ 565 h 653"/>
                  <a:gd name="T48" fmla="*/ 283 w 646"/>
                  <a:gd name="T49" fmla="*/ 52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 h="653">
                    <a:moveTo>
                      <a:pt x="646" y="389"/>
                    </a:moveTo>
                    <a:lnTo>
                      <a:pt x="326" y="7"/>
                    </a:lnTo>
                    <a:lnTo>
                      <a:pt x="326" y="2"/>
                    </a:lnTo>
                    <a:lnTo>
                      <a:pt x="324" y="4"/>
                    </a:lnTo>
                    <a:lnTo>
                      <a:pt x="320" y="0"/>
                    </a:lnTo>
                    <a:lnTo>
                      <a:pt x="320" y="9"/>
                    </a:lnTo>
                    <a:lnTo>
                      <a:pt x="0" y="388"/>
                    </a:lnTo>
                    <a:lnTo>
                      <a:pt x="322" y="650"/>
                    </a:lnTo>
                    <a:lnTo>
                      <a:pt x="322" y="653"/>
                    </a:lnTo>
                    <a:lnTo>
                      <a:pt x="646" y="389"/>
                    </a:lnTo>
                    <a:close/>
                    <a:moveTo>
                      <a:pt x="283" y="523"/>
                    </a:moveTo>
                    <a:lnTo>
                      <a:pt x="283" y="360"/>
                    </a:lnTo>
                    <a:cubicBezTo>
                      <a:pt x="253" y="344"/>
                      <a:pt x="233" y="312"/>
                      <a:pt x="233" y="274"/>
                    </a:cubicBezTo>
                    <a:cubicBezTo>
                      <a:pt x="233" y="221"/>
                      <a:pt x="273" y="178"/>
                      <a:pt x="323" y="179"/>
                    </a:cubicBezTo>
                    <a:cubicBezTo>
                      <a:pt x="373" y="179"/>
                      <a:pt x="413" y="222"/>
                      <a:pt x="413" y="275"/>
                    </a:cubicBezTo>
                    <a:cubicBezTo>
                      <a:pt x="414" y="312"/>
                      <a:pt x="393" y="344"/>
                      <a:pt x="364" y="360"/>
                    </a:cubicBezTo>
                    <a:lnTo>
                      <a:pt x="364" y="392"/>
                    </a:lnTo>
                    <a:lnTo>
                      <a:pt x="362" y="395"/>
                    </a:lnTo>
                    <a:lnTo>
                      <a:pt x="332" y="427"/>
                    </a:lnTo>
                    <a:lnTo>
                      <a:pt x="364" y="461"/>
                    </a:lnTo>
                    <a:lnTo>
                      <a:pt x="364" y="463"/>
                    </a:lnTo>
                    <a:lnTo>
                      <a:pt x="335" y="494"/>
                    </a:lnTo>
                    <a:lnTo>
                      <a:pt x="363" y="524"/>
                    </a:lnTo>
                    <a:lnTo>
                      <a:pt x="323" y="565"/>
                    </a:lnTo>
                    <a:lnTo>
                      <a:pt x="283" y="523"/>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0" name="Freeform 41"/>
              <p:cNvSpPr>
                <a:spLocks/>
              </p:cNvSpPr>
              <p:nvPr/>
            </p:nvSpPr>
            <p:spPr bwMode="auto">
              <a:xfrm>
                <a:off x="3569" y="1876"/>
                <a:ext cx="34" cy="31"/>
              </a:xfrm>
              <a:custGeom>
                <a:avLst/>
                <a:gdLst>
                  <a:gd name="T0" fmla="*/ 66 w 66"/>
                  <a:gd name="T1" fmla="*/ 29 h 61"/>
                  <a:gd name="T2" fmla="*/ 32 w 66"/>
                  <a:gd name="T3" fmla="*/ 0 h 61"/>
                  <a:gd name="T4" fmla="*/ 0 w 66"/>
                  <a:gd name="T5" fmla="*/ 28 h 61"/>
                  <a:gd name="T6" fmla="*/ 32 w 66"/>
                  <a:gd name="T7" fmla="*/ 61 h 61"/>
                  <a:gd name="T8" fmla="*/ 66 w 66"/>
                  <a:gd name="T9" fmla="*/ 29 h 61"/>
                </a:gdLst>
                <a:ahLst/>
                <a:cxnLst>
                  <a:cxn ang="0">
                    <a:pos x="T0" y="T1"/>
                  </a:cxn>
                  <a:cxn ang="0">
                    <a:pos x="T2" y="T3"/>
                  </a:cxn>
                  <a:cxn ang="0">
                    <a:pos x="T4" y="T5"/>
                  </a:cxn>
                  <a:cxn ang="0">
                    <a:pos x="T6" y="T7"/>
                  </a:cxn>
                  <a:cxn ang="0">
                    <a:pos x="T8" y="T9"/>
                  </a:cxn>
                </a:cxnLst>
                <a:rect l="0" t="0" r="r" b="b"/>
                <a:pathLst>
                  <a:path w="66" h="61">
                    <a:moveTo>
                      <a:pt x="66" y="29"/>
                    </a:moveTo>
                    <a:cubicBezTo>
                      <a:pt x="66" y="13"/>
                      <a:pt x="47" y="1"/>
                      <a:pt x="32" y="0"/>
                    </a:cubicBezTo>
                    <a:cubicBezTo>
                      <a:pt x="17" y="1"/>
                      <a:pt x="0" y="12"/>
                      <a:pt x="0" y="28"/>
                    </a:cubicBezTo>
                    <a:cubicBezTo>
                      <a:pt x="0" y="44"/>
                      <a:pt x="16" y="61"/>
                      <a:pt x="32" y="61"/>
                    </a:cubicBezTo>
                    <a:cubicBezTo>
                      <a:pt x="47" y="61"/>
                      <a:pt x="66" y="46"/>
                      <a:pt x="66" y="29"/>
                    </a:cubicBezTo>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9" name="Group 48"/>
          <p:cNvGrpSpPr/>
          <p:nvPr/>
        </p:nvGrpSpPr>
        <p:grpSpPr>
          <a:xfrm>
            <a:off x="2448020" y="4052891"/>
            <a:ext cx="851197" cy="671998"/>
            <a:chOff x="2446492" y="4915125"/>
            <a:chExt cx="851438" cy="672188"/>
          </a:xfrm>
        </p:grpSpPr>
        <p:sp>
          <p:nvSpPr>
            <p:cNvPr id="174" name="Rectangle 173"/>
            <p:cNvSpPr/>
            <p:nvPr/>
          </p:nvSpPr>
          <p:spPr bwMode="auto">
            <a:xfrm>
              <a:off x="2446492" y="4915125"/>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Mobile Apps</a:t>
              </a:r>
            </a:p>
          </p:txBody>
        </p:sp>
        <p:grpSp>
          <p:nvGrpSpPr>
            <p:cNvPr id="206" name="Group 54"/>
            <p:cNvGrpSpPr>
              <a:grpSpLocks noChangeAspect="1"/>
            </p:cNvGrpSpPr>
            <p:nvPr/>
          </p:nvGrpSpPr>
          <p:grpSpPr bwMode="auto">
            <a:xfrm>
              <a:off x="2729865" y="4953802"/>
              <a:ext cx="284692" cy="459984"/>
              <a:chOff x="1623" y="1310"/>
              <a:chExt cx="229" cy="370"/>
            </a:xfrm>
          </p:grpSpPr>
          <p:sp>
            <p:nvSpPr>
              <p:cNvPr id="207" name="AutoShape 53"/>
              <p:cNvSpPr>
                <a:spLocks noChangeAspect="1" noChangeArrowheads="1" noTextEdit="1"/>
              </p:cNvSpPr>
              <p:nvPr/>
            </p:nvSpPr>
            <p:spPr bwMode="auto">
              <a:xfrm>
                <a:off x="1623" y="1310"/>
                <a:ext cx="229" cy="3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8" name="Freeform 55"/>
              <p:cNvSpPr>
                <a:spLocks noEditPoints="1"/>
              </p:cNvSpPr>
              <p:nvPr/>
            </p:nvSpPr>
            <p:spPr bwMode="auto">
              <a:xfrm>
                <a:off x="1631" y="1318"/>
                <a:ext cx="218" cy="359"/>
              </a:xfrm>
              <a:custGeom>
                <a:avLst/>
                <a:gdLst>
                  <a:gd name="T0" fmla="*/ 395 w 427"/>
                  <a:gd name="T1" fmla="*/ 1 h 714"/>
                  <a:gd name="T2" fmla="*/ 395 w 427"/>
                  <a:gd name="T3" fmla="*/ 0 h 714"/>
                  <a:gd name="T4" fmla="*/ 33 w 427"/>
                  <a:gd name="T5" fmla="*/ 0 h 714"/>
                  <a:gd name="T6" fmla="*/ 33 w 427"/>
                  <a:gd name="T7" fmla="*/ 1 h 714"/>
                  <a:gd name="T8" fmla="*/ 0 w 427"/>
                  <a:gd name="T9" fmla="*/ 48 h 714"/>
                  <a:gd name="T10" fmla="*/ 1 w 427"/>
                  <a:gd name="T11" fmla="*/ 668 h 714"/>
                  <a:gd name="T12" fmla="*/ 32 w 427"/>
                  <a:gd name="T13" fmla="*/ 714 h 714"/>
                  <a:gd name="T14" fmla="*/ 44 w 427"/>
                  <a:gd name="T15" fmla="*/ 714 h 714"/>
                  <a:gd name="T16" fmla="*/ 384 w 427"/>
                  <a:gd name="T17" fmla="*/ 714 h 714"/>
                  <a:gd name="T18" fmla="*/ 395 w 427"/>
                  <a:gd name="T19" fmla="*/ 714 h 714"/>
                  <a:gd name="T20" fmla="*/ 427 w 427"/>
                  <a:gd name="T21" fmla="*/ 668 h 714"/>
                  <a:gd name="T22" fmla="*/ 427 w 427"/>
                  <a:gd name="T23" fmla="*/ 48 h 714"/>
                  <a:gd name="T24" fmla="*/ 395 w 427"/>
                  <a:gd name="T25" fmla="*/ 1 h 714"/>
                  <a:gd name="T26" fmla="*/ 164 w 427"/>
                  <a:gd name="T27" fmla="*/ 25 h 714"/>
                  <a:gd name="T28" fmla="*/ 264 w 427"/>
                  <a:gd name="T29" fmla="*/ 25 h 714"/>
                  <a:gd name="T30" fmla="*/ 267 w 427"/>
                  <a:gd name="T31" fmla="*/ 29 h 714"/>
                  <a:gd name="T32" fmla="*/ 264 w 427"/>
                  <a:gd name="T33" fmla="*/ 32 h 714"/>
                  <a:gd name="T34" fmla="*/ 164 w 427"/>
                  <a:gd name="T35" fmla="*/ 32 h 714"/>
                  <a:gd name="T36" fmla="*/ 160 w 427"/>
                  <a:gd name="T37" fmla="*/ 29 h 714"/>
                  <a:gd name="T38" fmla="*/ 164 w 427"/>
                  <a:gd name="T39" fmla="*/ 25 h 714"/>
                  <a:gd name="T40" fmla="*/ 166 w 427"/>
                  <a:gd name="T41" fmla="*/ 677 h 714"/>
                  <a:gd name="T42" fmla="*/ 142 w 427"/>
                  <a:gd name="T43" fmla="*/ 677 h 714"/>
                  <a:gd name="T44" fmla="*/ 134 w 427"/>
                  <a:gd name="T45" fmla="*/ 672 h 714"/>
                  <a:gd name="T46" fmla="*/ 142 w 427"/>
                  <a:gd name="T47" fmla="*/ 666 h 714"/>
                  <a:gd name="T48" fmla="*/ 166 w 427"/>
                  <a:gd name="T49" fmla="*/ 666 h 714"/>
                  <a:gd name="T50" fmla="*/ 174 w 427"/>
                  <a:gd name="T51" fmla="*/ 672 h 714"/>
                  <a:gd name="T52" fmla="*/ 166 w 427"/>
                  <a:gd name="T53" fmla="*/ 677 h 714"/>
                  <a:gd name="T54" fmla="*/ 231 w 427"/>
                  <a:gd name="T55" fmla="*/ 681 h 714"/>
                  <a:gd name="T56" fmla="*/ 197 w 427"/>
                  <a:gd name="T57" fmla="*/ 681 h 714"/>
                  <a:gd name="T58" fmla="*/ 187 w 427"/>
                  <a:gd name="T59" fmla="*/ 674 h 714"/>
                  <a:gd name="T60" fmla="*/ 197 w 427"/>
                  <a:gd name="T61" fmla="*/ 666 h 714"/>
                  <a:gd name="T62" fmla="*/ 231 w 427"/>
                  <a:gd name="T63" fmla="*/ 666 h 714"/>
                  <a:gd name="T64" fmla="*/ 241 w 427"/>
                  <a:gd name="T65" fmla="*/ 674 h 714"/>
                  <a:gd name="T66" fmla="*/ 231 w 427"/>
                  <a:gd name="T67" fmla="*/ 681 h 714"/>
                  <a:gd name="T68" fmla="*/ 286 w 427"/>
                  <a:gd name="T69" fmla="*/ 677 h 714"/>
                  <a:gd name="T70" fmla="*/ 262 w 427"/>
                  <a:gd name="T71" fmla="*/ 677 h 714"/>
                  <a:gd name="T72" fmla="*/ 255 w 427"/>
                  <a:gd name="T73" fmla="*/ 672 h 714"/>
                  <a:gd name="T74" fmla="*/ 262 w 427"/>
                  <a:gd name="T75" fmla="*/ 666 h 714"/>
                  <a:gd name="T76" fmla="*/ 286 w 427"/>
                  <a:gd name="T77" fmla="*/ 666 h 714"/>
                  <a:gd name="T78" fmla="*/ 294 w 427"/>
                  <a:gd name="T79" fmla="*/ 672 h 714"/>
                  <a:gd name="T80" fmla="*/ 286 w 427"/>
                  <a:gd name="T81" fmla="*/ 677 h 714"/>
                  <a:gd name="T82" fmla="*/ 397 w 427"/>
                  <a:gd name="T83" fmla="*/ 605 h 714"/>
                  <a:gd name="T84" fmla="*/ 363 w 427"/>
                  <a:gd name="T85" fmla="*/ 645 h 714"/>
                  <a:gd name="T86" fmla="*/ 198 w 427"/>
                  <a:gd name="T87" fmla="*/ 645 h 714"/>
                  <a:gd name="T88" fmla="*/ 65 w 427"/>
                  <a:gd name="T89" fmla="*/ 645 h 714"/>
                  <a:gd name="T90" fmla="*/ 31 w 427"/>
                  <a:gd name="T91" fmla="*/ 605 h 714"/>
                  <a:gd name="T92" fmla="*/ 31 w 427"/>
                  <a:gd name="T93" fmla="*/ 89 h 714"/>
                  <a:gd name="T94" fmla="*/ 69 w 427"/>
                  <a:gd name="T95" fmla="*/ 55 h 714"/>
                  <a:gd name="T96" fmla="*/ 198 w 427"/>
                  <a:gd name="T97" fmla="*/ 55 h 714"/>
                  <a:gd name="T98" fmla="*/ 359 w 427"/>
                  <a:gd name="T99" fmla="*/ 55 h 714"/>
                  <a:gd name="T100" fmla="*/ 397 w 427"/>
                  <a:gd name="T101" fmla="*/ 89 h 714"/>
                  <a:gd name="T102" fmla="*/ 397 w 427"/>
                  <a:gd name="T103" fmla="*/ 60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714">
                    <a:moveTo>
                      <a:pt x="395" y="1"/>
                    </a:moveTo>
                    <a:lnTo>
                      <a:pt x="395" y="0"/>
                    </a:lnTo>
                    <a:lnTo>
                      <a:pt x="33" y="0"/>
                    </a:lnTo>
                    <a:lnTo>
                      <a:pt x="33" y="1"/>
                    </a:lnTo>
                    <a:cubicBezTo>
                      <a:pt x="1" y="2"/>
                      <a:pt x="0" y="9"/>
                      <a:pt x="0" y="48"/>
                    </a:cubicBezTo>
                    <a:lnTo>
                      <a:pt x="1" y="668"/>
                    </a:lnTo>
                    <a:cubicBezTo>
                      <a:pt x="1" y="706"/>
                      <a:pt x="1" y="713"/>
                      <a:pt x="32" y="714"/>
                    </a:cubicBezTo>
                    <a:cubicBezTo>
                      <a:pt x="32" y="714"/>
                      <a:pt x="42" y="714"/>
                      <a:pt x="44" y="714"/>
                    </a:cubicBezTo>
                    <a:lnTo>
                      <a:pt x="384" y="714"/>
                    </a:lnTo>
                    <a:cubicBezTo>
                      <a:pt x="386" y="714"/>
                      <a:pt x="395" y="714"/>
                      <a:pt x="395" y="714"/>
                    </a:cubicBezTo>
                    <a:cubicBezTo>
                      <a:pt x="427" y="713"/>
                      <a:pt x="427" y="706"/>
                      <a:pt x="427" y="668"/>
                    </a:cubicBezTo>
                    <a:lnTo>
                      <a:pt x="427" y="48"/>
                    </a:lnTo>
                    <a:cubicBezTo>
                      <a:pt x="427" y="9"/>
                      <a:pt x="427" y="2"/>
                      <a:pt x="395" y="1"/>
                    </a:cubicBezTo>
                    <a:close/>
                    <a:moveTo>
                      <a:pt x="164" y="25"/>
                    </a:moveTo>
                    <a:lnTo>
                      <a:pt x="264" y="25"/>
                    </a:lnTo>
                    <a:cubicBezTo>
                      <a:pt x="266" y="25"/>
                      <a:pt x="267" y="27"/>
                      <a:pt x="267" y="29"/>
                    </a:cubicBezTo>
                    <a:cubicBezTo>
                      <a:pt x="267" y="30"/>
                      <a:pt x="266" y="32"/>
                      <a:pt x="264" y="32"/>
                    </a:cubicBezTo>
                    <a:lnTo>
                      <a:pt x="164" y="32"/>
                    </a:lnTo>
                    <a:cubicBezTo>
                      <a:pt x="162" y="32"/>
                      <a:pt x="160" y="31"/>
                      <a:pt x="160" y="29"/>
                    </a:cubicBezTo>
                    <a:cubicBezTo>
                      <a:pt x="160" y="27"/>
                      <a:pt x="162" y="25"/>
                      <a:pt x="164" y="25"/>
                    </a:cubicBezTo>
                    <a:close/>
                    <a:moveTo>
                      <a:pt x="166" y="677"/>
                    </a:moveTo>
                    <a:lnTo>
                      <a:pt x="142" y="677"/>
                    </a:lnTo>
                    <a:cubicBezTo>
                      <a:pt x="138" y="677"/>
                      <a:pt x="134" y="676"/>
                      <a:pt x="134" y="672"/>
                    </a:cubicBezTo>
                    <a:cubicBezTo>
                      <a:pt x="134" y="668"/>
                      <a:pt x="138" y="666"/>
                      <a:pt x="142" y="666"/>
                    </a:cubicBezTo>
                    <a:lnTo>
                      <a:pt x="166" y="666"/>
                    </a:lnTo>
                    <a:cubicBezTo>
                      <a:pt x="170" y="666"/>
                      <a:pt x="174" y="668"/>
                      <a:pt x="174" y="672"/>
                    </a:cubicBezTo>
                    <a:cubicBezTo>
                      <a:pt x="174" y="676"/>
                      <a:pt x="170" y="677"/>
                      <a:pt x="166" y="677"/>
                    </a:cubicBezTo>
                    <a:close/>
                    <a:moveTo>
                      <a:pt x="231" y="681"/>
                    </a:moveTo>
                    <a:lnTo>
                      <a:pt x="197" y="681"/>
                    </a:lnTo>
                    <a:cubicBezTo>
                      <a:pt x="192" y="681"/>
                      <a:pt x="187" y="679"/>
                      <a:pt x="187" y="674"/>
                    </a:cubicBezTo>
                    <a:cubicBezTo>
                      <a:pt x="187" y="668"/>
                      <a:pt x="192" y="666"/>
                      <a:pt x="197" y="666"/>
                    </a:cubicBezTo>
                    <a:lnTo>
                      <a:pt x="231" y="666"/>
                    </a:lnTo>
                    <a:cubicBezTo>
                      <a:pt x="236" y="666"/>
                      <a:pt x="241" y="668"/>
                      <a:pt x="241" y="674"/>
                    </a:cubicBezTo>
                    <a:cubicBezTo>
                      <a:pt x="241" y="679"/>
                      <a:pt x="236" y="681"/>
                      <a:pt x="231" y="681"/>
                    </a:cubicBezTo>
                    <a:close/>
                    <a:moveTo>
                      <a:pt x="286" y="677"/>
                    </a:moveTo>
                    <a:lnTo>
                      <a:pt x="262" y="677"/>
                    </a:lnTo>
                    <a:cubicBezTo>
                      <a:pt x="258" y="677"/>
                      <a:pt x="255" y="676"/>
                      <a:pt x="255" y="672"/>
                    </a:cubicBezTo>
                    <a:cubicBezTo>
                      <a:pt x="255" y="668"/>
                      <a:pt x="258" y="666"/>
                      <a:pt x="262" y="666"/>
                    </a:cubicBezTo>
                    <a:lnTo>
                      <a:pt x="286" y="666"/>
                    </a:lnTo>
                    <a:cubicBezTo>
                      <a:pt x="290" y="666"/>
                      <a:pt x="294" y="668"/>
                      <a:pt x="294" y="672"/>
                    </a:cubicBezTo>
                    <a:cubicBezTo>
                      <a:pt x="294" y="676"/>
                      <a:pt x="290" y="677"/>
                      <a:pt x="286" y="677"/>
                    </a:cubicBezTo>
                    <a:close/>
                    <a:moveTo>
                      <a:pt x="397" y="605"/>
                    </a:moveTo>
                    <a:cubicBezTo>
                      <a:pt x="397" y="638"/>
                      <a:pt x="393" y="645"/>
                      <a:pt x="363" y="645"/>
                    </a:cubicBezTo>
                    <a:lnTo>
                      <a:pt x="198" y="645"/>
                    </a:lnTo>
                    <a:lnTo>
                      <a:pt x="65" y="645"/>
                    </a:lnTo>
                    <a:cubicBezTo>
                      <a:pt x="34" y="645"/>
                      <a:pt x="31" y="638"/>
                      <a:pt x="31" y="605"/>
                    </a:cubicBezTo>
                    <a:lnTo>
                      <a:pt x="31" y="89"/>
                    </a:lnTo>
                    <a:cubicBezTo>
                      <a:pt x="31" y="55"/>
                      <a:pt x="35" y="55"/>
                      <a:pt x="69" y="55"/>
                    </a:cubicBezTo>
                    <a:lnTo>
                      <a:pt x="198" y="55"/>
                    </a:lnTo>
                    <a:lnTo>
                      <a:pt x="359" y="55"/>
                    </a:lnTo>
                    <a:cubicBezTo>
                      <a:pt x="393" y="55"/>
                      <a:pt x="397" y="55"/>
                      <a:pt x="397" y="89"/>
                    </a:cubicBezTo>
                    <a:lnTo>
                      <a:pt x="397" y="605"/>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9" name="Freeform 56"/>
              <p:cNvSpPr>
                <a:spLocks noEditPoints="1"/>
              </p:cNvSpPr>
              <p:nvPr/>
            </p:nvSpPr>
            <p:spPr bwMode="auto">
              <a:xfrm>
                <a:off x="1658" y="1357"/>
                <a:ext cx="165" cy="274"/>
              </a:xfrm>
              <a:custGeom>
                <a:avLst/>
                <a:gdLst>
                  <a:gd name="T0" fmla="*/ 324 w 324"/>
                  <a:gd name="T1" fmla="*/ 33 h 545"/>
                  <a:gd name="T2" fmla="*/ 287 w 324"/>
                  <a:gd name="T3" fmla="*/ 0 h 545"/>
                  <a:gd name="T4" fmla="*/ 36 w 324"/>
                  <a:gd name="T5" fmla="*/ 0 h 545"/>
                  <a:gd name="T6" fmla="*/ 0 w 324"/>
                  <a:gd name="T7" fmla="*/ 33 h 545"/>
                  <a:gd name="T8" fmla="*/ 0 w 324"/>
                  <a:gd name="T9" fmla="*/ 506 h 545"/>
                  <a:gd name="T10" fmla="*/ 36 w 324"/>
                  <a:gd name="T11" fmla="*/ 545 h 545"/>
                  <a:gd name="T12" fmla="*/ 287 w 324"/>
                  <a:gd name="T13" fmla="*/ 545 h 545"/>
                  <a:gd name="T14" fmla="*/ 324 w 324"/>
                  <a:gd name="T15" fmla="*/ 506 h 545"/>
                  <a:gd name="T16" fmla="*/ 324 w 324"/>
                  <a:gd name="T17" fmla="*/ 33 h 545"/>
                  <a:gd name="T18" fmla="*/ 152 w 324"/>
                  <a:gd name="T19" fmla="*/ 382 h 545"/>
                  <a:gd name="T20" fmla="*/ 50 w 324"/>
                  <a:gd name="T21" fmla="*/ 323 h 545"/>
                  <a:gd name="T22" fmla="*/ 50 w 324"/>
                  <a:gd name="T23" fmla="*/ 204 h 545"/>
                  <a:gd name="T24" fmla="*/ 152 w 324"/>
                  <a:gd name="T25" fmla="*/ 263 h 545"/>
                  <a:gd name="T26" fmla="*/ 152 w 324"/>
                  <a:gd name="T27" fmla="*/ 382 h 545"/>
                  <a:gd name="T28" fmla="*/ 60 w 324"/>
                  <a:gd name="T29" fmla="*/ 188 h 545"/>
                  <a:gd name="T30" fmla="*/ 162 w 324"/>
                  <a:gd name="T31" fmla="*/ 129 h 545"/>
                  <a:gd name="T32" fmla="*/ 265 w 324"/>
                  <a:gd name="T33" fmla="*/ 188 h 545"/>
                  <a:gd name="T34" fmla="*/ 163 w 324"/>
                  <a:gd name="T35" fmla="*/ 247 h 545"/>
                  <a:gd name="T36" fmla="*/ 60 w 324"/>
                  <a:gd name="T37" fmla="*/ 188 h 545"/>
                  <a:gd name="T38" fmla="*/ 274 w 324"/>
                  <a:gd name="T39" fmla="*/ 323 h 545"/>
                  <a:gd name="T40" fmla="*/ 171 w 324"/>
                  <a:gd name="T41" fmla="*/ 382 h 545"/>
                  <a:gd name="T42" fmla="*/ 171 w 324"/>
                  <a:gd name="T43" fmla="*/ 264 h 545"/>
                  <a:gd name="T44" fmla="*/ 274 w 324"/>
                  <a:gd name="T45" fmla="*/ 205 h 545"/>
                  <a:gd name="T46" fmla="*/ 274 w 324"/>
                  <a:gd name="T47" fmla="*/ 32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4" h="545">
                    <a:moveTo>
                      <a:pt x="324" y="33"/>
                    </a:moveTo>
                    <a:cubicBezTo>
                      <a:pt x="324" y="0"/>
                      <a:pt x="320" y="0"/>
                      <a:pt x="287" y="0"/>
                    </a:cubicBezTo>
                    <a:lnTo>
                      <a:pt x="36" y="0"/>
                    </a:lnTo>
                    <a:cubicBezTo>
                      <a:pt x="3" y="0"/>
                      <a:pt x="0" y="0"/>
                      <a:pt x="0" y="33"/>
                    </a:cubicBezTo>
                    <a:lnTo>
                      <a:pt x="0" y="506"/>
                    </a:lnTo>
                    <a:cubicBezTo>
                      <a:pt x="0" y="539"/>
                      <a:pt x="3" y="545"/>
                      <a:pt x="36" y="545"/>
                    </a:cubicBezTo>
                    <a:lnTo>
                      <a:pt x="287" y="545"/>
                    </a:lnTo>
                    <a:cubicBezTo>
                      <a:pt x="320" y="545"/>
                      <a:pt x="324" y="539"/>
                      <a:pt x="324" y="506"/>
                    </a:cubicBezTo>
                    <a:lnTo>
                      <a:pt x="324" y="33"/>
                    </a:lnTo>
                    <a:close/>
                    <a:moveTo>
                      <a:pt x="152" y="382"/>
                    </a:moveTo>
                    <a:lnTo>
                      <a:pt x="50" y="323"/>
                    </a:lnTo>
                    <a:lnTo>
                      <a:pt x="50" y="204"/>
                    </a:lnTo>
                    <a:lnTo>
                      <a:pt x="152" y="263"/>
                    </a:lnTo>
                    <a:lnTo>
                      <a:pt x="152" y="382"/>
                    </a:lnTo>
                    <a:close/>
                    <a:moveTo>
                      <a:pt x="60" y="188"/>
                    </a:moveTo>
                    <a:lnTo>
                      <a:pt x="162" y="129"/>
                    </a:lnTo>
                    <a:lnTo>
                      <a:pt x="265" y="188"/>
                    </a:lnTo>
                    <a:lnTo>
                      <a:pt x="163" y="247"/>
                    </a:lnTo>
                    <a:lnTo>
                      <a:pt x="60" y="188"/>
                    </a:lnTo>
                    <a:close/>
                    <a:moveTo>
                      <a:pt x="274" y="323"/>
                    </a:moveTo>
                    <a:lnTo>
                      <a:pt x="171" y="382"/>
                    </a:lnTo>
                    <a:lnTo>
                      <a:pt x="171" y="264"/>
                    </a:lnTo>
                    <a:lnTo>
                      <a:pt x="274" y="205"/>
                    </a:lnTo>
                    <a:lnTo>
                      <a:pt x="274" y="323"/>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1" name="Group 50"/>
          <p:cNvGrpSpPr/>
          <p:nvPr/>
        </p:nvGrpSpPr>
        <p:grpSpPr>
          <a:xfrm>
            <a:off x="3368562" y="4052891"/>
            <a:ext cx="851197" cy="671998"/>
            <a:chOff x="3368535" y="4925330"/>
            <a:chExt cx="851438" cy="672188"/>
          </a:xfrm>
        </p:grpSpPr>
        <p:sp>
          <p:nvSpPr>
            <p:cNvPr id="268" name="Rectangle 267"/>
            <p:cNvSpPr/>
            <p:nvPr/>
          </p:nvSpPr>
          <p:spPr bwMode="auto">
            <a:xfrm>
              <a:off x="3368535" y="4925330"/>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Notification Hubs</a:t>
              </a:r>
            </a:p>
          </p:txBody>
        </p:sp>
        <p:grpSp>
          <p:nvGrpSpPr>
            <p:cNvPr id="215" name="Group 65"/>
            <p:cNvGrpSpPr>
              <a:grpSpLocks noChangeAspect="1"/>
            </p:cNvGrpSpPr>
            <p:nvPr/>
          </p:nvGrpSpPr>
          <p:grpSpPr bwMode="auto">
            <a:xfrm>
              <a:off x="3565557" y="4986778"/>
              <a:ext cx="457394" cy="441421"/>
              <a:chOff x="2406" y="1368"/>
              <a:chExt cx="315" cy="304"/>
            </a:xfrm>
          </p:grpSpPr>
          <p:sp>
            <p:nvSpPr>
              <p:cNvPr id="216" name="AutoShape 64"/>
              <p:cNvSpPr>
                <a:spLocks noChangeAspect="1" noChangeArrowheads="1" noTextEdit="1"/>
              </p:cNvSpPr>
              <p:nvPr/>
            </p:nvSpPr>
            <p:spPr bwMode="auto">
              <a:xfrm>
                <a:off x="2406" y="1368"/>
                <a:ext cx="315" cy="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7" name="Freeform 66"/>
              <p:cNvSpPr>
                <a:spLocks/>
              </p:cNvSpPr>
              <p:nvPr/>
            </p:nvSpPr>
            <p:spPr bwMode="auto">
              <a:xfrm>
                <a:off x="2414" y="1376"/>
                <a:ext cx="300" cy="107"/>
              </a:xfrm>
              <a:custGeom>
                <a:avLst/>
                <a:gdLst>
                  <a:gd name="T0" fmla="*/ 47 w 579"/>
                  <a:gd name="T1" fmla="*/ 208 h 208"/>
                  <a:gd name="T2" fmla="*/ 579 w 579"/>
                  <a:gd name="T3" fmla="*/ 208 h 208"/>
                  <a:gd name="T4" fmla="*/ 432 w 579"/>
                  <a:gd name="T5" fmla="*/ 79 h 208"/>
                  <a:gd name="T6" fmla="*/ 432 w 579"/>
                  <a:gd name="T7" fmla="*/ 144 h 208"/>
                  <a:gd name="T8" fmla="*/ 48 w 579"/>
                  <a:gd name="T9" fmla="*/ 144 h 208"/>
                  <a:gd name="T10" fmla="*/ 48 w 579"/>
                  <a:gd name="T11" fmla="*/ 91 h 208"/>
                  <a:gd name="T12" fmla="*/ 93 w 579"/>
                  <a:gd name="T13" fmla="*/ 48 h 208"/>
                  <a:gd name="T14" fmla="*/ 487 w 579"/>
                  <a:gd name="T15" fmla="*/ 48 h 208"/>
                  <a:gd name="T16" fmla="*/ 528 w 579"/>
                  <a:gd name="T17" fmla="*/ 91 h 208"/>
                  <a:gd name="T18" fmla="*/ 528 w 579"/>
                  <a:gd name="T19" fmla="*/ 114 h 208"/>
                  <a:gd name="T20" fmla="*/ 576 w 579"/>
                  <a:gd name="T21" fmla="*/ 154 h 208"/>
                  <a:gd name="T22" fmla="*/ 576 w 579"/>
                  <a:gd name="T23" fmla="*/ 91 h 208"/>
                  <a:gd name="T24" fmla="*/ 488 w 579"/>
                  <a:gd name="T25" fmla="*/ 0 h 208"/>
                  <a:gd name="T26" fmla="*/ 93 w 579"/>
                  <a:gd name="T27" fmla="*/ 0 h 208"/>
                  <a:gd name="T28" fmla="*/ 0 w 579"/>
                  <a:gd name="T29" fmla="*/ 91 h 208"/>
                  <a:gd name="T30" fmla="*/ 0 w 579"/>
                  <a:gd name="T31" fmla="*/ 208 h 208"/>
                  <a:gd name="T32" fmla="*/ 47 w 579"/>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9" h="208">
                    <a:moveTo>
                      <a:pt x="47" y="208"/>
                    </a:moveTo>
                    <a:lnTo>
                      <a:pt x="579" y="208"/>
                    </a:lnTo>
                    <a:lnTo>
                      <a:pt x="432" y="79"/>
                    </a:lnTo>
                    <a:lnTo>
                      <a:pt x="432" y="144"/>
                    </a:lnTo>
                    <a:lnTo>
                      <a:pt x="48" y="144"/>
                    </a:lnTo>
                    <a:lnTo>
                      <a:pt x="48" y="91"/>
                    </a:lnTo>
                    <a:cubicBezTo>
                      <a:pt x="48" y="66"/>
                      <a:pt x="68" y="48"/>
                      <a:pt x="93" y="48"/>
                    </a:cubicBezTo>
                    <a:lnTo>
                      <a:pt x="487" y="48"/>
                    </a:lnTo>
                    <a:cubicBezTo>
                      <a:pt x="512" y="48"/>
                      <a:pt x="528" y="66"/>
                      <a:pt x="528" y="91"/>
                    </a:cubicBezTo>
                    <a:lnTo>
                      <a:pt x="528" y="114"/>
                    </a:lnTo>
                    <a:lnTo>
                      <a:pt x="576" y="154"/>
                    </a:lnTo>
                    <a:lnTo>
                      <a:pt x="576" y="91"/>
                    </a:lnTo>
                    <a:cubicBezTo>
                      <a:pt x="576" y="40"/>
                      <a:pt x="538" y="0"/>
                      <a:pt x="488" y="0"/>
                    </a:cubicBezTo>
                    <a:lnTo>
                      <a:pt x="93" y="0"/>
                    </a:lnTo>
                    <a:cubicBezTo>
                      <a:pt x="42" y="0"/>
                      <a:pt x="0" y="40"/>
                      <a:pt x="0" y="91"/>
                    </a:cubicBezTo>
                    <a:lnTo>
                      <a:pt x="0" y="208"/>
                    </a:lnTo>
                    <a:lnTo>
                      <a:pt x="47" y="208"/>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Freeform 67"/>
              <p:cNvSpPr>
                <a:spLocks/>
              </p:cNvSpPr>
              <p:nvPr/>
            </p:nvSpPr>
            <p:spPr bwMode="auto">
              <a:xfrm>
                <a:off x="2414" y="1499"/>
                <a:ext cx="299" cy="170"/>
              </a:xfrm>
              <a:custGeom>
                <a:avLst/>
                <a:gdLst>
                  <a:gd name="T0" fmla="*/ 531 w 576"/>
                  <a:gd name="T1" fmla="*/ 0 h 331"/>
                  <a:gd name="T2" fmla="*/ 1 w 576"/>
                  <a:gd name="T3" fmla="*/ 0 h 331"/>
                  <a:gd name="T4" fmla="*/ 128 w 576"/>
                  <a:gd name="T5" fmla="*/ 122 h 331"/>
                  <a:gd name="T6" fmla="*/ 128 w 576"/>
                  <a:gd name="T7" fmla="*/ 48 h 331"/>
                  <a:gd name="T8" fmla="*/ 528 w 576"/>
                  <a:gd name="T9" fmla="*/ 48 h 331"/>
                  <a:gd name="T10" fmla="*/ 528 w 576"/>
                  <a:gd name="T11" fmla="*/ 108 h 331"/>
                  <a:gd name="T12" fmla="*/ 487 w 576"/>
                  <a:gd name="T13" fmla="*/ 160 h 331"/>
                  <a:gd name="T14" fmla="*/ 93 w 576"/>
                  <a:gd name="T15" fmla="*/ 160 h 331"/>
                  <a:gd name="T16" fmla="*/ 48 w 576"/>
                  <a:gd name="T17" fmla="*/ 108 h 331"/>
                  <a:gd name="T18" fmla="*/ 48 w 576"/>
                  <a:gd name="T19" fmla="*/ 86 h 331"/>
                  <a:gd name="T20" fmla="*/ 0 w 576"/>
                  <a:gd name="T21" fmla="*/ 45 h 331"/>
                  <a:gd name="T22" fmla="*/ 0 w 576"/>
                  <a:gd name="T23" fmla="*/ 109 h 331"/>
                  <a:gd name="T24" fmla="*/ 93 w 576"/>
                  <a:gd name="T25" fmla="*/ 192 h 331"/>
                  <a:gd name="T26" fmla="*/ 179 w 576"/>
                  <a:gd name="T27" fmla="*/ 192 h 331"/>
                  <a:gd name="T28" fmla="*/ 374 w 576"/>
                  <a:gd name="T29" fmla="*/ 331 h 331"/>
                  <a:gd name="T30" fmla="*/ 359 w 576"/>
                  <a:gd name="T31" fmla="*/ 192 h 331"/>
                  <a:gd name="T32" fmla="*/ 488 w 576"/>
                  <a:gd name="T33" fmla="*/ 192 h 331"/>
                  <a:gd name="T34" fmla="*/ 576 w 576"/>
                  <a:gd name="T35" fmla="*/ 109 h 331"/>
                  <a:gd name="T36" fmla="*/ 576 w 576"/>
                  <a:gd name="T37" fmla="*/ 0 h 331"/>
                  <a:gd name="T38" fmla="*/ 531 w 576"/>
                  <a:gd name="T3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6" h="331">
                    <a:moveTo>
                      <a:pt x="531" y="0"/>
                    </a:moveTo>
                    <a:lnTo>
                      <a:pt x="1" y="0"/>
                    </a:lnTo>
                    <a:lnTo>
                      <a:pt x="128" y="122"/>
                    </a:lnTo>
                    <a:lnTo>
                      <a:pt x="128" y="48"/>
                    </a:lnTo>
                    <a:lnTo>
                      <a:pt x="528" y="48"/>
                    </a:lnTo>
                    <a:lnTo>
                      <a:pt x="528" y="108"/>
                    </a:lnTo>
                    <a:cubicBezTo>
                      <a:pt x="528" y="134"/>
                      <a:pt x="512" y="160"/>
                      <a:pt x="487" y="160"/>
                    </a:cubicBezTo>
                    <a:lnTo>
                      <a:pt x="93" y="160"/>
                    </a:lnTo>
                    <a:cubicBezTo>
                      <a:pt x="68" y="160"/>
                      <a:pt x="48" y="134"/>
                      <a:pt x="48" y="108"/>
                    </a:cubicBezTo>
                    <a:lnTo>
                      <a:pt x="48" y="86"/>
                    </a:lnTo>
                    <a:lnTo>
                      <a:pt x="0" y="45"/>
                    </a:lnTo>
                    <a:lnTo>
                      <a:pt x="0" y="109"/>
                    </a:lnTo>
                    <a:cubicBezTo>
                      <a:pt x="0" y="159"/>
                      <a:pt x="42" y="192"/>
                      <a:pt x="93" y="192"/>
                    </a:cubicBezTo>
                    <a:lnTo>
                      <a:pt x="179" y="192"/>
                    </a:lnTo>
                    <a:lnTo>
                      <a:pt x="374" y="331"/>
                    </a:lnTo>
                    <a:lnTo>
                      <a:pt x="359" y="192"/>
                    </a:lnTo>
                    <a:lnTo>
                      <a:pt x="488" y="192"/>
                    </a:lnTo>
                    <a:cubicBezTo>
                      <a:pt x="538" y="192"/>
                      <a:pt x="576" y="159"/>
                      <a:pt x="576" y="109"/>
                    </a:cubicBezTo>
                    <a:lnTo>
                      <a:pt x="576" y="0"/>
                    </a:lnTo>
                    <a:lnTo>
                      <a:pt x="531" y="0"/>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p:cNvGrpSpPr/>
          <p:nvPr/>
        </p:nvGrpSpPr>
        <p:grpSpPr>
          <a:xfrm>
            <a:off x="4288710" y="4052891"/>
            <a:ext cx="851197" cy="671998"/>
            <a:chOff x="4290385" y="4925961"/>
            <a:chExt cx="851438" cy="672188"/>
          </a:xfrm>
        </p:grpSpPr>
        <p:sp>
          <p:nvSpPr>
            <p:cNvPr id="282" name="Rectangle 281"/>
            <p:cNvSpPr/>
            <p:nvPr/>
          </p:nvSpPr>
          <p:spPr bwMode="auto">
            <a:xfrm>
              <a:off x="4290385" y="4925961"/>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API Management</a:t>
              </a:r>
            </a:p>
          </p:txBody>
        </p:sp>
        <p:grpSp>
          <p:nvGrpSpPr>
            <p:cNvPr id="269" name="Group 4"/>
            <p:cNvGrpSpPr>
              <a:grpSpLocks noChangeAspect="1"/>
            </p:cNvGrpSpPr>
            <p:nvPr/>
          </p:nvGrpSpPr>
          <p:grpSpPr bwMode="auto">
            <a:xfrm>
              <a:off x="4427148" y="4945842"/>
              <a:ext cx="577913" cy="486435"/>
              <a:chOff x="1339" y="1112"/>
              <a:chExt cx="398" cy="335"/>
            </a:xfrm>
          </p:grpSpPr>
          <p:sp>
            <p:nvSpPr>
              <p:cNvPr id="270" name="AutoShape 3"/>
              <p:cNvSpPr>
                <a:spLocks noChangeAspect="1" noChangeArrowheads="1" noTextEdit="1"/>
              </p:cNvSpPr>
              <p:nvPr/>
            </p:nvSpPr>
            <p:spPr bwMode="auto">
              <a:xfrm>
                <a:off x="1339" y="1112"/>
                <a:ext cx="398" cy="3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1" name="Oval 5"/>
              <p:cNvSpPr>
                <a:spLocks noChangeArrowheads="1"/>
              </p:cNvSpPr>
              <p:nvPr/>
            </p:nvSpPr>
            <p:spPr bwMode="auto">
              <a:xfrm>
                <a:off x="1577" y="1232"/>
                <a:ext cx="37" cy="37"/>
              </a:xfrm>
              <a:prstGeom prst="ellipse">
                <a:avLst/>
              </a:pr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2" name="Freeform 6"/>
              <p:cNvSpPr>
                <a:spLocks/>
              </p:cNvSpPr>
              <p:nvPr/>
            </p:nvSpPr>
            <p:spPr bwMode="auto">
              <a:xfrm>
                <a:off x="1480" y="1295"/>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5" name="Freeform 7"/>
              <p:cNvSpPr>
                <a:spLocks noEditPoints="1"/>
              </p:cNvSpPr>
              <p:nvPr/>
            </p:nvSpPr>
            <p:spPr bwMode="auto">
              <a:xfrm>
                <a:off x="1348" y="1121"/>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3" name="Group 102"/>
          <p:cNvGrpSpPr/>
          <p:nvPr/>
        </p:nvGrpSpPr>
        <p:grpSpPr>
          <a:xfrm>
            <a:off x="5208858" y="4052891"/>
            <a:ext cx="851197" cy="671998"/>
            <a:chOff x="5208605" y="4915416"/>
            <a:chExt cx="851438" cy="672188"/>
          </a:xfrm>
        </p:grpSpPr>
        <p:sp>
          <p:nvSpPr>
            <p:cNvPr id="281" name="Rectangle 280"/>
            <p:cNvSpPr/>
            <p:nvPr/>
          </p:nvSpPr>
          <p:spPr bwMode="auto">
            <a:xfrm>
              <a:off x="5208605"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550" b="1" i="0" u="none" strike="noStrike" kern="1200" cap="none" spc="0" normalizeH="0" baseline="0" noProof="0" dirty="0">
                  <a:ln>
                    <a:noFill/>
                  </a:ln>
                  <a:solidFill>
                    <a:srgbClr val="FFFFFF"/>
                  </a:solidFill>
                  <a:effectLst/>
                  <a:uLnTx/>
                  <a:uFillTx/>
                  <a:latin typeface="Segoe UI"/>
                  <a:ea typeface="+mn-ea"/>
                  <a:cs typeface="+mn-cs"/>
                </a:rPr>
                <a:t>Mobile Engagement</a:t>
              </a:r>
            </a:p>
          </p:txBody>
        </p:sp>
        <p:sp>
          <p:nvSpPr>
            <p:cNvPr id="326" name="Freeform 61"/>
            <p:cNvSpPr>
              <a:spLocks noChangeAspect="1" noEditPoints="1"/>
            </p:cNvSpPr>
            <p:nvPr/>
          </p:nvSpPr>
          <p:spPr bwMode="black">
            <a:xfrm>
              <a:off x="5465859" y="4955405"/>
              <a:ext cx="356137" cy="4462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2" name="Group 121"/>
          <p:cNvGrpSpPr/>
          <p:nvPr/>
        </p:nvGrpSpPr>
        <p:grpSpPr>
          <a:xfrm>
            <a:off x="7969730" y="4052891"/>
            <a:ext cx="851197" cy="671998"/>
            <a:chOff x="7970259" y="4915416"/>
            <a:chExt cx="851438" cy="672188"/>
          </a:xfrm>
        </p:grpSpPr>
        <p:sp>
          <p:nvSpPr>
            <p:cNvPr id="88" name="Rectangle 87"/>
            <p:cNvSpPr/>
            <p:nvPr/>
          </p:nvSpPr>
          <p:spPr bwMode="auto">
            <a:xfrm>
              <a:off x="797025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Logic Apps</a:t>
              </a:r>
            </a:p>
          </p:txBody>
        </p:sp>
        <p:grpSp>
          <p:nvGrpSpPr>
            <p:cNvPr id="113" name="Group 8"/>
            <p:cNvGrpSpPr>
              <a:grpSpLocks noChangeAspect="1"/>
            </p:cNvGrpSpPr>
            <p:nvPr/>
          </p:nvGrpSpPr>
          <p:grpSpPr bwMode="auto">
            <a:xfrm>
              <a:off x="8172355" y="4941182"/>
              <a:ext cx="463550" cy="474662"/>
              <a:chOff x="4047" y="1279"/>
              <a:chExt cx="292" cy="299"/>
            </a:xfrm>
          </p:grpSpPr>
          <p:sp>
            <p:nvSpPr>
              <p:cNvPr id="116" name="AutoShape 7"/>
              <p:cNvSpPr>
                <a:spLocks noChangeAspect="1" noChangeArrowheads="1" noTextEdit="1"/>
              </p:cNvSpPr>
              <p:nvPr/>
            </p:nvSpPr>
            <p:spPr bwMode="auto">
              <a:xfrm>
                <a:off x="4047" y="127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9"/>
              <p:cNvSpPr>
                <a:spLocks noEditPoints="1"/>
              </p:cNvSpPr>
              <p:nvPr/>
            </p:nvSpPr>
            <p:spPr bwMode="auto">
              <a:xfrm>
                <a:off x="4056" y="128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Freeform 10"/>
              <p:cNvSpPr>
                <a:spLocks/>
              </p:cNvSpPr>
              <p:nvPr/>
            </p:nvSpPr>
            <p:spPr bwMode="auto">
              <a:xfrm>
                <a:off x="4126" y="1355"/>
                <a:ext cx="49" cy="150"/>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11"/>
              <p:cNvSpPr>
                <a:spLocks/>
              </p:cNvSpPr>
              <p:nvPr/>
            </p:nvSpPr>
            <p:spPr bwMode="auto">
              <a:xfrm>
                <a:off x="4204" y="1355"/>
                <a:ext cx="48" cy="150"/>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52" name="Group 351"/>
          <p:cNvGrpSpPr/>
          <p:nvPr/>
        </p:nvGrpSpPr>
        <p:grpSpPr>
          <a:xfrm>
            <a:off x="7049797" y="4052891"/>
            <a:ext cx="851197" cy="671998"/>
            <a:chOff x="7050065" y="4915416"/>
            <a:chExt cx="851438" cy="672188"/>
          </a:xfrm>
        </p:grpSpPr>
        <p:sp>
          <p:nvSpPr>
            <p:cNvPr id="175" name="Rectangle 174"/>
            <p:cNvSpPr/>
            <p:nvPr/>
          </p:nvSpPr>
          <p:spPr bwMode="auto">
            <a:xfrm>
              <a:off x="7050065"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API Apps</a:t>
              </a:r>
            </a:p>
          </p:txBody>
        </p:sp>
        <p:grpSp>
          <p:nvGrpSpPr>
            <p:cNvPr id="125" name="Group 14"/>
            <p:cNvGrpSpPr>
              <a:grpSpLocks noChangeAspect="1"/>
            </p:cNvGrpSpPr>
            <p:nvPr/>
          </p:nvGrpSpPr>
          <p:grpSpPr bwMode="auto">
            <a:xfrm>
              <a:off x="7244008" y="4932918"/>
              <a:ext cx="463550" cy="474662"/>
              <a:chOff x="4142" y="1119"/>
              <a:chExt cx="292" cy="299"/>
            </a:xfrm>
          </p:grpSpPr>
          <p:sp>
            <p:nvSpPr>
              <p:cNvPr id="126" name="AutoShape 13"/>
              <p:cNvSpPr>
                <a:spLocks noChangeAspect="1" noChangeArrowheads="1" noTextEdit="1"/>
              </p:cNvSpPr>
              <p:nvPr/>
            </p:nvSpPr>
            <p:spPr bwMode="auto">
              <a:xfrm>
                <a:off x="4142" y="111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3" name="Freeform 15"/>
              <p:cNvSpPr>
                <a:spLocks noEditPoints="1"/>
              </p:cNvSpPr>
              <p:nvPr/>
            </p:nvSpPr>
            <p:spPr bwMode="auto">
              <a:xfrm>
                <a:off x="4151" y="112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4" name="Freeform 16"/>
              <p:cNvSpPr>
                <a:spLocks/>
              </p:cNvSpPr>
              <p:nvPr/>
            </p:nvSpPr>
            <p:spPr bwMode="auto">
              <a:xfrm>
                <a:off x="4193" y="1237"/>
                <a:ext cx="52" cy="81"/>
              </a:xfrm>
              <a:custGeom>
                <a:avLst/>
                <a:gdLst>
                  <a:gd name="T0" fmla="*/ 0 w 52"/>
                  <a:gd name="T1" fmla="*/ 47 h 81"/>
                  <a:gd name="T2" fmla="*/ 52 w 52"/>
                  <a:gd name="T3" fmla="*/ 81 h 81"/>
                  <a:gd name="T4" fmla="*/ 52 w 52"/>
                  <a:gd name="T5" fmla="*/ 62 h 81"/>
                  <a:gd name="T6" fmla="*/ 15 w 52"/>
                  <a:gd name="T7" fmla="*/ 41 h 81"/>
                  <a:gd name="T8" fmla="*/ 15 w 52"/>
                  <a:gd name="T9" fmla="*/ 40 h 81"/>
                  <a:gd name="T10" fmla="*/ 52 w 52"/>
                  <a:gd name="T11" fmla="*/ 18 h 81"/>
                  <a:gd name="T12" fmla="*/ 52 w 52"/>
                  <a:gd name="T13" fmla="*/ 0 h 81"/>
                  <a:gd name="T14" fmla="*/ 0 w 52"/>
                  <a:gd name="T15" fmla="*/ 35 h 81"/>
                  <a:gd name="T16" fmla="*/ 0 w 52"/>
                  <a:gd name="T1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47"/>
                    </a:moveTo>
                    <a:lnTo>
                      <a:pt x="52" y="81"/>
                    </a:lnTo>
                    <a:lnTo>
                      <a:pt x="52" y="62"/>
                    </a:lnTo>
                    <a:lnTo>
                      <a:pt x="15" y="41"/>
                    </a:lnTo>
                    <a:lnTo>
                      <a:pt x="15" y="40"/>
                    </a:lnTo>
                    <a:lnTo>
                      <a:pt x="52" y="18"/>
                    </a:lnTo>
                    <a:lnTo>
                      <a:pt x="52" y="0"/>
                    </a:lnTo>
                    <a:lnTo>
                      <a:pt x="0" y="35"/>
                    </a:lnTo>
                    <a:lnTo>
                      <a:pt x="0"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5" name="Freeform 17"/>
              <p:cNvSpPr>
                <a:spLocks/>
              </p:cNvSpPr>
              <p:nvPr/>
            </p:nvSpPr>
            <p:spPr bwMode="auto">
              <a:xfrm>
                <a:off x="4257" y="1210"/>
                <a:ext cx="54" cy="131"/>
              </a:xfrm>
              <a:custGeom>
                <a:avLst/>
                <a:gdLst>
                  <a:gd name="T0" fmla="*/ 0 w 54"/>
                  <a:gd name="T1" fmla="*/ 131 h 131"/>
                  <a:gd name="T2" fmla="*/ 16 w 54"/>
                  <a:gd name="T3" fmla="*/ 131 h 131"/>
                  <a:gd name="T4" fmla="*/ 54 w 54"/>
                  <a:gd name="T5" fmla="*/ 0 h 131"/>
                  <a:gd name="T6" fmla="*/ 38 w 54"/>
                  <a:gd name="T7" fmla="*/ 0 h 131"/>
                  <a:gd name="T8" fmla="*/ 0 w 54"/>
                  <a:gd name="T9" fmla="*/ 131 h 131"/>
                </a:gdLst>
                <a:ahLst/>
                <a:cxnLst>
                  <a:cxn ang="0">
                    <a:pos x="T0" y="T1"/>
                  </a:cxn>
                  <a:cxn ang="0">
                    <a:pos x="T2" y="T3"/>
                  </a:cxn>
                  <a:cxn ang="0">
                    <a:pos x="T4" y="T5"/>
                  </a:cxn>
                  <a:cxn ang="0">
                    <a:pos x="T6" y="T7"/>
                  </a:cxn>
                  <a:cxn ang="0">
                    <a:pos x="T8" y="T9"/>
                  </a:cxn>
                </a:cxnLst>
                <a:rect l="0" t="0" r="r" b="b"/>
                <a:pathLst>
                  <a:path w="54" h="131">
                    <a:moveTo>
                      <a:pt x="0" y="131"/>
                    </a:moveTo>
                    <a:lnTo>
                      <a:pt x="16" y="131"/>
                    </a:lnTo>
                    <a:lnTo>
                      <a:pt x="54" y="0"/>
                    </a:lnTo>
                    <a:lnTo>
                      <a:pt x="38"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6" name="Freeform 18"/>
              <p:cNvSpPr>
                <a:spLocks/>
              </p:cNvSpPr>
              <p:nvPr/>
            </p:nvSpPr>
            <p:spPr bwMode="auto">
              <a:xfrm>
                <a:off x="4324" y="1236"/>
                <a:ext cx="52" cy="81"/>
              </a:xfrm>
              <a:custGeom>
                <a:avLst/>
                <a:gdLst>
                  <a:gd name="T0" fmla="*/ 0 w 52"/>
                  <a:gd name="T1" fmla="*/ 18 h 81"/>
                  <a:gd name="T2" fmla="*/ 37 w 52"/>
                  <a:gd name="T3" fmla="*/ 41 h 81"/>
                  <a:gd name="T4" fmla="*/ 37 w 52"/>
                  <a:gd name="T5" fmla="*/ 41 h 81"/>
                  <a:gd name="T6" fmla="*/ 0 w 52"/>
                  <a:gd name="T7" fmla="*/ 62 h 81"/>
                  <a:gd name="T8" fmla="*/ 0 w 52"/>
                  <a:gd name="T9" fmla="*/ 81 h 81"/>
                  <a:gd name="T10" fmla="*/ 52 w 52"/>
                  <a:gd name="T11" fmla="*/ 47 h 81"/>
                  <a:gd name="T12" fmla="*/ 52 w 52"/>
                  <a:gd name="T13" fmla="*/ 35 h 81"/>
                  <a:gd name="T14" fmla="*/ 0 w 52"/>
                  <a:gd name="T15" fmla="*/ 0 h 81"/>
                  <a:gd name="T16" fmla="*/ 0 w 52"/>
                  <a:gd name="T17" fmla="*/ 1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18"/>
                    </a:moveTo>
                    <a:lnTo>
                      <a:pt x="37" y="41"/>
                    </a:lnTo>
                    <a:lnTo>
                      <a:pt x="37" y="41"/>
                    </a:lnTo>
                    <a:lnTo>
                      <a:pt x="0" y="62"/>
                    </a:lnTo>
                    <a:lnTo>
                      <a:pt x="0" y="81"/>
                    </a:lnTo>
                    <a:lnTo>
                      <a:pt x="52" y="47"/>
                    </a:lnTo>
                    <a:lnTo>
                      <a:pt x="52" y="35"/>
                    </a:lnTo>
                    <a:lnTo>
                      <a:pt x="0" y="0"/>
                    </a:lnTo>
                    <a:lnTo>
                      <a:pt x="0"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5" name="Group 154"/>
          <p:cNvGrpSpPr/>
          <p:nvPr/>
        </p:nvGrpSpPr>
        <p:grpSpPr>
          <a:xfrm>
            <a:off x="6130721" y="4052891"/>
            <a:ext cx="851197" cy="671998"/>
            <a:chOff x="6130729" y="4915416"/>
            <a:chExt cx="851438" cy="672188"/>
          </a:xfrm>
        </p:grpSpPr>
        <p:sp>
          <p:nvSpPr>
            <p:cNvPr id="349" name="AutoShape 20"/>
            <p:cNvSpPr>
              <a:spLocks noChangeAspect="1" noChangeArrowheads="1" noTextEdit="1"/>
            </p:cNvSpPr>
            <p:nvPr/>
          </p:nvSpPr>
          <p:spPr bwMode="auto">
            <a:xfrm>
              <a:off x="6316267" y="4940448"/>
              <a:ext cx="463550" cy="476250"/>
            </a:xfrm>
            <a:prstGeom prst="rect">
              <a:avLst/>
            </a:prstGeom>
            <a:no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3" name="Rectangle 282"/>
            <p:cNvSpPr/>
            <p:nvPr/>
          </p:nvSpPr>
          <p:spPr bwMode="auto">
            <a:xfrm>
              <a:off x="613072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App Service</a:t>
              </a:r>
            </a:p>
          </p:txBody>
        </p:sp>
        <p:sp>
          <p:nvSpPr>
            <p:cNvPr id="350" name="Freeform 22"/>
            <p:cNvSpPr>
              <a:spLocks noEditPoints="1"/>
            </p:cNvSpPr>
            <p:nvPr/>
          </p:nvSpPr>
          <p:spPr bwMode="auto">
            <a:xfrm>
              <a:off x="6406755" y="5180161"/>
              <a:ext cx="157163" cy="15557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1" name="Freeform 23"/>
            <p:cNvSpPr>
              <a:spLocks noEditPoints="1"/>
            </p:cNvSpPr>
            <p:nvPr/>
          </p:nvSpPr>
          <p:spPr bwMode="auto">
            <a:xfrm>
              <a:off x="6543280" y="5102373"/>
              <a:ext cx="155575" cy="15557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4"/>
            <p:cNvSpPr>
              <a:spLocks noEditPoints="1"/>
            </p:cNvSpPr>
            <p:nvPr/>
          </p:nvSpPr>
          <p:spPr bwMode="auto">
            <a:xfrm>
              <a:off x="6332142" y="4956323"/>
              <a:ext cx="441325" cy="454025"/>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9" name="Group 398"/>
          <p:cNvGrpSpPr/>
          <p:nvPr/>
        </p:nvGrpSpPr>
        <p:grpSpPr>
          <a:xfrm>
            <a:off x="1528267" y="4052891"/>
            <a:ext cx="851197" cy="671998"/>
            <a:chOff x="1526969" y="4915416"/>
            <a:chExt cx="851438" cy="672188"/>
          </a:xfrm>
        </p:grpSpPr>
        <p:sp>
          <p:nvSpPr>
            <p:cNvPr id="284" name="Rectangle 283"/>
            <p:cNvSpPr/>
            <p:nvPr/>
          </p:nvSpPr>
          <p:spPr bwMode="auto">
            <a:xfrm>
              <a:off x="152696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Web Apps</a:t>
              </a:r>
            </a:p>
          </p:txBody>
        </p:sp>
        <p:sp>
          <p:nvSpPr>
            <p:cNvPr id="387" name="Freeform 54"/>
            <p:cNvSpPr>
              <a:spLocks noChangeAspect="1" noEditPoints="1"/>
            </p:cNvSpPr>
            <p:nvPr/>
          </p:nvSpPr>
          <p:spPr bwMode="black">
            <a:xfrm>
              <a:off x="1771845" y="4983526"/>
              <a:ext cx="399969" cy="39996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p:nvGrpSpPr>
        <p:grpSpPr>
          <a:xfrm>
            <a:off x="9809595" y="2572936"/>
            <a:ext cx="851197" cy="671998"/>
            <a:chOff x="9372728" y="118180"/>
            <a:chExt cx="851438" cy="672188"/>
          </a:xfrm>
        </p:grpSpPr>
        <p:sp>
          <p:nvSpPr>
            <p:cNvPr id="156" name="Rectangle 155"/>
            <p:cNvSpPr/>
            <p:nvPr/>
          </p:nvSpPr>
          <p:spPr bwMode="auto">
            <a:xfrm>
              <a:off x="9372728"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Virtual network</a:t>
              </a:r>
            </a:p>
          </p:txBody>
        </p:sp>
        <p:sp>
          <p:nvSpPr>
            <p:cNvPr id="159" name="Freeform 78"/>
            <p:cNvSpPr>
              <a:spLocks noEditPoints="1"/>
            </p:cNvSpPr>
            <p:nvPr/>
          </p:nvSpPr>
          <p:spPr bwMode="black">
            <a:xfrm>
              <a:off x="9604078" y="176677"/>
              <a:ext cx="388738" cy="3720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solidFill>
            <a:ln>
              <a:noFill/>
            </a:ln>
          </p:spPr>
          <p:txBody>
            <a:bodyPr vert="horz" wrap="square" lIns="82254" tIns="41127" rIns="82254" bIns="41127" numCol="1" anchor="t" anchorCtr="0" compatLnSpc="1">
              <a:prstTxWarp prst="textNoShape">
                <a:avLst/>
              </a:prstTxWarp>
            </a:bodyPr>
            <a:lstStyle/>
            <a:p>
              <a:pPr marL="0" marR="0" lvl="0" indent="0" algn="l" defTabSz="68434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68" name="Group 67"/>
          <p:cNvGrpSpPr/>
          <p:nvPr/>
        </p:nvGrpSpPr>
        <p:grpSpPr>
          <a:xfrm>
            <a:off x="9809595" y="1098225"/>
            <a:ext cx="851197" cy="671998"/>
            <a:chOff x="10259934" y="118180"/>
            <a:chExt cx="851438" cy="672188"/>
          </a:xfrm>
        </p:grpSpPr>
        <p:sp>
          <p:nvSpPr>
            <p:cNvPr id="157" name="Rectangle 156"/>
            <p:cNvSpPr/>
            <p:nvPr/>
          </p:nvSpPr>
          <p:spPr bwMode="auto">
            <a:xfrm>
              <a:off x="10259934"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Traffic manager</a:t>
              </a:r>
            </a:p>
          </p:txBody>
        </p:sp>
        <p:pic>
          <p:nvPicPr>
            <p:cNvPr id="160"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10519358" y="196395"/>
              <a:ext cx="332591" cy="3325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9809595" y="1835504"/>
            <a:ext cx="851197" cy="671998"/>
            <a:chOff x="11154884" y="118180"/>
            <a:chExt cx="851438" cy="672188"/>
          </a:xfrm>
        </p:grpSpPr>
        <p:sp>
          <p:nvSpPr>
            <p:cNvPr id="158" name="Rectangle 157"/>
            <p:cNvSpPr/>
            <p:nvPr/>
          </p:nvSpPr>
          <p:spPr bwMode="auto">
            <a:xfrm>
              <a:off x="11154884"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ExpressRoute</a:t>
              </a:r>
            </a:p>
          </p:txBody>
        </p:sp>
        <p:sp>
          <p:nvSpPr>
            <p:cNvPr id="234" name="Freeform 21"/>
            <p:cNvSpPr>
              <a:spLocks noEditPoints="1"/>
            </p:cNvSpPr>
            <p:nvPr/>
          </p:nvSpPr>
          <p:spPr bwMode="black">
            <a:xfrm>
              <a:off x="11371346" y="174787"/>
              <a:ext cx="418188" cy="41818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1" name="Group 400"/>
          <p:cNvGrpSpPr/>
          <p:nvPr/>
        </p:nvGrpSpPr>
        <p:grpSpPr>
          <a:xfrm>
            <a:off x="9809595" y="4052891"/>
            <a:ext cx="851197" cy="671998"/>
            <a:chOff x="9810647" y="4915416"/>
            <a:chExt cx="851438" cy="672188"/>
          </a:xfrm>
        </p:grpSpPr>
        <p:sp>
          <p:nvSpPr>
            <p:cNvPr id="307" name="Rectangle 306"/>
            <p:cNvSpPr/>
            <p:nvPr/>
          </p:nvSpPr>
          <p:spPr bwMode="auto">
            <a:xfrm>
              <a:off x="9810647" y="4915416"/>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App Gateway</a:t>
              </a:r>
            </a:p>
          </p:txBody>
        </p:sp>
        <p:sp>
          <p:nvSpPr>
            <p:cNvPr id="384" name="Freeform 131"/>
            <p:cNvSpPr>
              <a:spLocks/>
            </p:cNvSpPr>
            <p:nvPr/>
          </p:nvSpPr>
          <p:spPr bwMode="black">
            <a:xfrm>
              <a:off x="10282209" y="508484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5" name="Freeform 132"/>
            <p:cNvSpPr>
              <a:spLocks/>
            </p:cNvSpPr>
            <p:nvPr/>
          </p:nvSpPr>
          <p:spPr bwMode="black">
            <a:xfrm>
              <a:off x="9916138" y="508133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0" name="Group 399"/>
          <p:cNvGrpSpPr/>
          <p:nvPr/>
        </p:nvGrpSpPr>
        <p:grpSpPr>
          <a:xfrm>
            <a:off x="9809595" y="4792871"/>
            <a:ext cx="851197" cy="671998"/>
            <a:chOff x="9810647" y="5655605"/>
            <a:chExt cx="851438" cy="672188"/>
          </a:xfrm>
        </p:grpSpPr>
        <p:sp>
          <p:nvSpPr>
            <p:cNvPr id="308" name="Rectangle 307"/>
            <p:cNvSpPr/>
            <p:nvPr/>
          </p:nvSpPr>
          <p:spPr bwMode="auto">
            <a:xfrm>
              <a:off x="9810647" y="5655605"/>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VPN Gateway</a:t>
              </a:r>
            </a:p>
          </p:txBody>
        </p:sp>
        <p:sp>
          <p:nvSpPr>
            <p:cNvPr id="386" name="Freeform 385"/>
            <p:cNvSpPr>
              <a:spLocks noChangeAspect="1"/>
            </p:cNvSpPr>
            <p:nvPr/>
          </p:nvSpPr>
          <p:spPr bwMode="black">
            <a:xfrm>
              <a:off x="10060340" y="5717613"/>
              <a:ext cx="385112" cy="4372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19" tIns="74416" rIns="93019" bIns="74416" numCol="1" spcCol="0" rtlCol="0" fromWordArt="0" anchor="t" anchorCtr="0" forceAA="0" compatLnSpc="1">
              <a:prstTxWarp prst="textNoShape">
                <a:avLst/>
              </a:prstTxWarp>
              <a:noAutofit/>
            </a:bodyPr>
            <a:lstStyle/>
            <a:p>
              <a:pPr marL="0" marR="0" lvl="0" indent="0" algn="ctr" defTabSz="474209" rtl="0" eaLnBrk="1" fontAlgn="base" latinLnBrk="0" hangingPunct="1">
                <a:lnSpc>
                  <a:spcPct val="90000"/>
                </a:lnSpc>
                <a:spcBef>
                  <a:spcPct val="0"/>
                </a:spcBef>
                <a:spcAft>
                  <a:spcPct val="0"/>
                </a:spcAft>
                <a:buClrTx/>
                <a:buSzTx/>
                <a:buFontTx/>
                <a:buNone/>
                <a:tabLst/>
                <a:defRPr/>
              </a:pPr>
              <a:endParaRPr kumimoji="0" lang="en-US" sz="12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p:cNvGrpSpPr/>
          <p:nvPr/>
        </p:nvGrpSpPr>
        <p:grpSpPr>
          <a:xfrm>
            <a:off x="9809595" y="3312914"/>
            <a:ext cx="851197" cy="671998"/>
            <a:chOff x="9810647" y="4175228"/>
            <a:chExt cx="851438" cy="672188"/>
          </a:xfrm>
        </p:grpSpPr>
        <p:sp>
          <p:nvSpPr>
            <p:cNvPr id="309" name="Rectangle 308"/>
            <p:cNvSpPr/>
            <p:nvPr/>
          </p:nvSpPr>
          <p:spPr bwMode="auto">
            <a:xfrm>
              <a:off x="9810647" y="4175228"/>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DNS</a:t>
              </a:r>
            </a:p>
          </p:txBody>
        </p:sp>
        <p:grpSp>
          <p:nvGrpSpPr>
            <p:cNvPr id="389" name="Group 55"/>
            <p:cNvGrpSpPr>
              <a:grpSpLocks noChangeAspect="1"/>
            </p:cNvGrpSpPr>
            <p:nvPr/>
          </p:nvGrpSpPr>
          <p:grpSpPr bwMode="auto">
            <a:xfrm>
              <a:off x="10041997" y="4244958"/>
              <a:ext cx="439737" cy="449263"/>
              <a:chOff x="3271" y="1466"/>
              <a:chExt cx="277" cy="283"/>
            </a:xfrm>
          </p:grpSpPr>
          <p:sp>
            <p:nvSpPr>
              <p:cNvPr id="390" name="AutoShape 54"/>
              <p:cNvSpPr>
                <a:spLocks noChangeAspect="1" noChangeArrowheads="1" noTextEdit="1"/>
              </p:cNvSpPr>
              <p:nvPr/>
            </p:nvSpPr>
            <p:spPr bwMode="auto">
              <a:xfrm>
                <a:off x="3271" y="1466"/>
                <a:ext cx="27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1" name="Freeform 56"/>
              <p:cNvSpPr>
                <a:spLocks noEditPoints="1"/>
              </p:cNvSpPr>
              <p:nvPr/>
            </p:nvSpPr>
            <p:spPr bwMode="auto">
              <a:xfrm>
                <a:off x="3280" y="1475"/>
                <a:ext cx="260" cy="26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3" name="Freeform 58"/>
              <p:cNvSpPr>
                <a:spLocks/>
              </p:cNvSpPr>
              <p:nvPr/>
            </p:nvSpPr>
            <p:spPr bwMode="auto">
              <a:xfrm>
                <a:off x="3380" y="1552"/>
                <a:ext cx="52" cy="124"/>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95" name="Freeform 58"/>
            <p:cNvSpPr>
              <a:spLocks/>
            </p:cNvSpPr>
            <p:nvPr/>
          </p:nvSpPr>
          <p:spPr bwMode="auto">
            <a:xfrm>
              <a:off x="10266106" y="4381483"/>
              <a:ext cx="82550" cy="196850"/>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6" name="Oval 395"/>
            <p:cNvSpPr/>
            <p:nvPr/>
          </p:nvSpPr>
          <p:spPr bwMode="auto">
            <a:xfrm>
              <a:off x="10147295" y="4404228"/>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p:cNvSpPr/>
            <p:nvPr/>
          </p:nvSpPr>
          <p:spPr bwMode="auto">
            <a:xfrm>
              <a:off x="10147295" y="4529607"/>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1" name="Picture 300"/>
          <p:cNvPicPr>
            <a:picLocks noChangeAspect="1"/>
          </p:cNvPicPr>
          <p:nvPr/>
        </p:nvPicPr>
        <p:blipFill rotWithShape="1">
          <a:blip r:embed="rId7"/>
          <a:srcRect l="643" t="1" r="281" b="54061"/>
          <a:stretch/>
        </p:blipFill>
        <p:spPr>
          <a:xfrm>
            <a:off x="1" y="5145330"/>
            <a:ext cx="12191999" cy="1726678"/>
          </a:xfrm>
          <a:prstGeom prst="rect">
            <a:avLst/>
          </a:prstGeom>
        </p:spPr>
      </p:pic>
    </p:spTree>
    <p:extLst>
      <p:ext uri="{BB962C8B-B14F-4D97-AF65-F5344CB8AC3E}">
        <p14:creationId xmlns:p14="http://schemas.microsoft.com/office/powerpoint/2010/main" val="10251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Virtual Machines</a:t>
            </a:r>
          </a:p>
        </p:txBody>
      </p:sp>
    </p:spTree>
    <p:extLst>
      <p:ext uri="{BB962C8B-B14F-4D97-AF65-F5344CB8AC3E}">
        <p14:creationId xmlns:p14="http://schemas.microsoft.com/office/powerpoint/2010/main" val="50666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3C2AF0-FE2E-4BE3-9D58-105C42A78C90}"/>
              </a:ext>
            </a:extLst>
          </p:cNvPr>
          <p:cNvPicPr>
            <a:picLocks noChangeAspect="1"/>
          </p:cNvPicPr>
          <p:nvPr/>
        </p:nvPicPr>
        <p:blipFill rotWithShape="1">
          <a:blip r:embed="rId3"/>
          <a:srcRect t="18658"/>
          <a:stretch/>
        </p:blipFill>
        <p:spPr>
          <a:xfrm>
            <a:off x="195374" y="1575547"/>
            <a:ext cx="11933745" cy="4846241"/>
          </a:xfrm>
          <a:prstGeom prst="rect">
            <a:avLst/>
          </a:prstGeom>
        </p:spPr>
      </p:pic>
      <p:sp>
        <p:nvSpPr>
          <p:cNvPr id="5" name="Title 2"/>
          <p:cNvSpPr txBox="1">
            <a:spLocks/>
          </p:cNvSpPr>
          <p:nvPr/>
        </p:nvSpPr>
        <p:spPr>
          <a:xfrm>
            <a:off x="543937" y="335531"/>
            <a:ext cx="11647200" cy="897853"/>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04">
                <a:gradFill>
                  <a:gsLst>
                    <a:gs pos="1250">
                      <a:srgbClr val="FFFFFF"/>
                    </a:gs>
                    <a:gs pos="100000">
                      <a:srgbClr val="FFFFFF"/>
                    </a:gs>
                  </a:gsLst>
                  <a:lin ang="5400000" scaled="0"/>
                </a:gradFill>
                <a:latin typeface="Segoe UI Light"/>
              </a:rPr>
              <a:t>Hardware Innovation</a:t>
            </a:r>
          </a:p>
        </p:txBody>
      </p:sp>
      <p:sp>
        <p:nvSpPr>
          <p:cNvPr id="19" name="Rectangle 18">
            <a:extLst/>
          </p:cNvPr>
          <p:cNvSpPr/>
          <p:nvPr/>
        </p:nvSpPr>
        <p:spPr bwMode="auto">
          <a:xfrm>
            <a:off x="-390856" y="-228080"/>
            <a:ext cx="12697550" cy="7349157"/>
          </a:xfrm>
          <a:prstGeom prst="rect">
            <a:avLst/>
          </a:prstGeom>
          <a:gradFill flip="none" rotWithShape="1">
            <a:gsLst>
              <a:gs pos="0">
                <a:srgbClr val="000000">
                  <a:tint val="66000"/>
                  <a:satMod val="160000"/>
                  <a:alpha val="28000"/>
                </a:srgbClr>
              </a:gs>
              <a:gs pos="100000">
                <a:schemeClr val="bg1">
                  <a:lumMod val="50000"/>
                  <a:alpha val="71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4" name="A Group"/>
          <p:cNvGrpSpPr/>
          <p:nvPr/>
        </p:nvGrpSpPr>
        <p:grpSpPr>
          <a:xfrm>
            <a:off x="3000082" y="5010873"/>
            <a:ext cx="1934507" cy="1859060"/>
            <a:chOff x="2135046" y="1779460"/>
            <a:chExt cx="2182814" cy="2297176"/>
          </a:xfrm>
        </p:grpSpPr>
        <p:sp>
          <p:nvSpPr>
            <p:cNvPr id="45" name="Rectangle 44"/>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High memory</a:t>
              </a:r>
            </a:p>
          </p:txBody>
        </p:sp>
        <p:grpSp>
          <p:nvGrpSpPr>
            <p:cNvPr id="46" name="Group 45"/>
            <p:cNvGrpSpPr/>
            <p:nvPr/>
          </p:nvGrpSpPr>
          <p:grpSpPr>
            <a:xfrm>
              <a:off x="2536151" y="1779460"/>
              <a:ext cx="1179920" cy="1538737"/>
              <a:chOff x="406421" y="2432376"/>
              <a:chExt cx="2059118" cy="2685303"/>
            </a:xfrm>
          </p:grpSpPr>
          <p:grpSp>
            <p:nvGrpSpPr>
              <p:cNvPr id="47" name="Group 46"/>
              <p:cNvGrpSpPr/>
              <p:nvPr/>
            </p:nvGrpSpPr>
            <p:grpSpPr>
              <a:xfrm>
                <a:off x="406421" y="2432376"/>
                <a:ext cx="2059118" cy="2685303"/>
                <a:chOff x="6982264" y="1006524"/>
                <a:chExt cx="4480135" cy="5829701"/>
              </a:xfrm>
            </p:grpSpPr>
            <p:pic>
              <p:nvPicPr>
                <p:cNvPr id="49" name="Picture 48"/>
                <p:cNvPicPr>
                  <a:picLocks noChangeAspect="1"/>
                </p:cNvPicPr>
                <p:nvPr/>
              </p:nvPicPr>
              <p:blipFill>
                <a:blip r:embed="rId4"/>
                <a:stretch>
                  <a:fillRect/>
                </a:stretch>
              </p:blipFill>
              <p:spPr>
                <a:xfrm>
                  <a:off x="7199561" y="1172781"/>
                  <a:ext cx="4182166" cy="3848482"/>
                </a:xfrm>
                <a:prstGeom prst="rect">
                  <a:avLst/>
                </a:prstGeom>
              </p:spPr>
            </p:pic>
            <p:pic>
              <p:nvPicPr>
                <p:cNvPr id="50" name="Picture 49"/>
                <p:cNvPicPr>
                  <a:picLocks noChangeAspect="1"/>
                </p:cNvPicPr>
                <p:nvPr/>
              </p:nvPicPr>
              <p:blipFill>
                <a:blip r:embed="rId5"/>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48" name="TextBox 47"/>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2" name="A Group"/>
          <p:cNvGrpSpPr/>
          <p:nvPr/>
        </p:nvGrpSpPr>
        <p:grpSpPr>
          <a:xfrm>
            <a:off x="1403763" y="4975268"/>
            <a:ext cx="1920089" cy="1870568"/>
            <a:chOff x="2034704" y="1779460"/>
            <a:chExt cx="2182814" cy="2305406"/>
          </a:xfrm>
        </p:grpSpPr>
        <p:sp>
          <p:nvSpPr>
            <p:cNvPr id="33" name="Rectangle 3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generation of D family</a:t>
              </a:r>
            </a:p>
          </p:txBody>
        </p:sp>
        <p:grpSp>
          <p:nvGrpSpPr>
            <p:cNvPr id="34" name="Group 33"/>
            <p:cNvGrpSpPr/>
            <p:nvPr/>
          </p:nvGrpSpPr>
          <p:grpSpPr>
            <a:xfrm>
              <a:off x="2536151"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36" name="TextBox 35"/>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 name="A Group"/>
          <p:cNvGrpSpPr/>
          <p:nvPr/>
        </p:nvGrpSpPr>
        <p:grpSpPr>
          <a:xfrm>
            <a:off x="4556869" y="5035851"/>
            <a:ext cx="1792595" cy="1865055"/>
            <a:chOff x="2060423" y="1779460"/>
            <a:chExt cx="2182814" cy="2205487"/>
          </a:xfrm>
        </p:grpSpPr>
        <p:sp>
          <p:nvSpPr>
            <p:cNvPr id="7" name="Rectangle 6"/>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Deep Learning</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P40s</a:t>
              </a:r>
            </a:p>
          </p:txBody>
        </p:sp>
        <p:grpSp>
          <p:nvGrpSpPr>
            <p:cNvPr id="8" name="Group 7"/>
            <p:cNvGrpSpPr/>
            <p:nvPr/>
          </p:nvGrpSpPr>
          <p:grpSpPr>
            <a:xfrm>
              <a:off x="2536151" y="1779460"/>
              <a:ext cx="1179921" cy="1538738"/>
              <a:chOff x="406421" y="2432376"/>
              <a:chExt cx="2059119" cy="2685305"/>
            </a:xfrm>
          </p:grpSpPr>
          <p:grpSp>
            <p:nvGrpSpPr>
              <p:cNvPr id="9" name="Group 8"/>
              <p:cNvGrpSpPr/>
              <p:nvPr/>
            </p:nvGrpSpPr>
            <p:grpSpPr>
              <a:xfrm>
                <a:off x="406421" y="2432376"/>
                <a:ext cx="2059119" cy="2685305"/>
                <a:chOff x="6982264" y="1006524"/>
                <a:chExt cx="4480137" cy="5829706"/>
              </a:xfrm>
            </p:grpSpPr>
            <p:pic>
              <p:nvPicPr>
                <p:cNvPr id="12" name="Picture 11"/>
                <p:cNvPicPr>
                  <a:picLocks noChangeAspect="1"/>
                </p:cNvPicPr>
                <p:nvPr/>
              </p:nvPicPr>
              <p:blipFill>
                <a:blip r:embed="rId4"/>
                <a:stretch>
                  <a:fillRect/>
                </a:stretch>
              </p:blipFill>
              <p:spPr>
                <a:xfrm>
                  <a:off x="7199561" y="1172781"/>
                  <a:ext cx="4182166" cy="3848482"/>
                </a:xfrm>
                <a:prstGeom prst="rect">
                  <a:avLst/>
                </a:prstGeom>
              </p:spPr>
            </p:pic>
            <p:pic>
              <p:nvPicPr>
                <p:cNvPr id="13" name="Picture 12"/>
                <p:cNvPicPr>
                  <a:picLocks noChangeAspect="1"/>
                </p:cNvPicPr>
                <p:nvPr/>
              </p:nvPicPr>
              <p:blipFill>
                <a:blip r:embed="rId5"/>
                <a:stretch>
                  <a:fillRect/>
                </a:stretch>
              </p:blipFill>
              <p:spPr>
                <a:xfrm>
                  <a:off x="6982264" y="4945066"/>
                  <a:ext cx="4480137" cy="1891164"/>
                </a:xfrm>
                <a:prstGeom prst="rect">
                  <a:avLst/>
                </a:prstGeom>
              </p:spPr>
            </p:pic>
            <p:sp>
              <p:nvSpPr>
                <p:cNvPr id="1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11" name="TextBox 10"/>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 name="Rectangle 1"/>
          <p:cNvSpPr/>
          <p:nvPr/>
        </p:nvSpPr>
        <p:spPr>
          <a:xfrm>
            <a:off x="5112808" y="5212886"/>
            <a:ext cx="620595"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ND</a:t>
            </a:r>
          </a:p>
        </p:txBody>
      </p:sp>
      <p:grpSp>
        <p:nvGrpSpPr>
          <p:cNvPr id="16" name="Group 15"/>
          <p:cNvGrpSpPr/>
          <p:nvPr/>
        </p:nvGrpSpPr>
        <p:grpSpPr>
          <a:xfrm>
            <a:off x="5282922" y="5045575"/>
            <a:ext cx="617701" cy="286064"/>
            <a:chOff x="2011646" y="6450038"/>
            <a:chExt cx="630176" cy="291841"/>
          </a:xfrm>
        </p:grpSpPr>
        <p:sp>
          <p:nvSpPr>
            <p:cNvPr id="3" name="Rectangle 2"/>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20" name="A Group"/>
          <p:cNvGrpSpPr/>
          <p:nvPr/>
        </p:nvGrpSpPr>
        <p:grpSpPr>
          <a:xfrm>
            <a:off x="6054739" y="4997285"/>
            <a:ext cx="1874845" cy="1872648"/>
            <a:chOff x="2024777" y="1779460"/>
            <a:chExt cx="2182814" cy="2202730"/>
          </a:xfrm>
        </p:grpSpPr>
        <p:sp>
          <p:nvSpPr>
            <p:cNvPr id="21" name="Rectangle 20"/>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 of NC</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P100s</a:t>
              </a:r>
            </a:p>
          </p:txBody>
        </p:sp>
        <p:grpSp>
          <p:nvGrpSpPr>
            <p:cNvPr id="22" name="Group 21"/>
            <p:cNvGrpSpPr/>
            <p:nvPr/>
          </p:nvGrpSpPr>
          <p:grpSpPr>
            <a:xfrm>
              <a:off x="2536151" y="1779460"/>
              <a:ext cx="1179920" cy="1538737"/>
              <a:chOff x="406421" y="2432376"/>
              <a:chExt cx="2059118" cy="2685303"/>
            </a:xfrm>
          </p:grpSpPr>
          <p:grpSp>
            <p:nvGrpSpPr>
              <p:cNvPr id="23" name="Group 22"/>
              <p:cNvGrpSpPr/>
              <p:nvPr/>
            </p:nvGrpSpPr>
            <p:grpSpPr>
              <a:xfrm>
                <a:off x="406421" y="2432376"/>
                <a:ext cx="2059118" cy="2685303"/>
                <a:chOff x="6982264" y="1006524"/>
                <a:chExt cx="4480135" cy="5829701"/>
              </a:xfrm>
            </p:grpSpPr>
            <p:pic>
              <p:nvPicPr>
                <p:cNvPr id="25" name="Picture 24"/>
                <p:cNvPicPr>
                  <a:picLocks noChangeAspect="1"/>
                </p:cNvPicPr>
                <p:nvPr/>
              </p:nvPicPr>
              <p:blipFill>
                <a:blip r:embed="rId4"/>
                <a:stretch>
                  <a:fillRect/>
                </a:stretch>
              </p:blipFill>
              <p:spPr>
                <a:xfrm>
                  <a:off x="7199561" y="1172781"/>
                  <a:ext cx="4182166" cy="3848482"/>
                </a:xfrm>
                <a:prstGeom prst="rect">
                  <a:avLst/>
                </a:prstGeom>
              </p:spPr>
            </p:pic>
            <p:pic>
              <p:nvPicPr>
                <p:cNvPr id="26" name="Picture 25"/>
                <p:cNvPicPr>
                  <a:picLocks noChangeAspect="1"/>
                </p:cNvPicPr>
                <p:nvPr/>
              </p:nvPicPr>
              <p:blipFill>
                <a:blip r:embed="rId5"/>
                <a:stretch>
                  <a:fillRect/>
                </a:stretch>
              </p:blipFill>
              <p:spPr>
                <a:xfrm>
                  <a:off x="6982264" y="4945062"/>
                  <a:ext cx="4480135" cy="1891163"/>
                </a:xfrm>
                <a:prstGeom prst="rect">
                  <a:avLst/>
                </a:prstGeom>
              </p:spPr>
            </p:pic>
            <p:sp>
              <p:nvSpPr>
                <p:cNvPr id="27"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24" name="TextBox 23"/>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8" name="Rectangle 27"/>
          <p:cNvSpPr/>
          <p:nvPr/>
        </p:nvSpPr>
        <p:spPr>
          <a:xfrm>
            <a:off x="6616137" y="5244589"/>
            <a:ext cx="785681"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NCv2</a:t>
            </a:r>
          </a:p>
        </p:txBody>
      </p:sp>
      <p:grpSp>
        <p:nvGrpSpPr>
          <p:cNvPr id="29" name="Group 28"/>
          <p:cNvGrpSpPr/>
          <p:nvPr/>
        </p:nvGrpSpPr>
        <p:grpSpPr>
          <a:xfrm>
            <a:off x="6877166" y="5004849"/>
            <a:ext cx="617701" cy="286064"/>
            <a:chOff x="2011646" y="6450038"/>
            <a:chExt cx="630176" cy="291841"/>
          </a:xfrm>
        </p:grpSpPr>
        <p:sp>
          <p:nvSpPr>
            <p:cNvPr id="30" name="Rectangle 29"/>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40" name="Rectangle 39"/>
          <p:cNvSpPr/>
          <p:nvPr/>
        </p:nvSpPr>
        <p:spPr>
          <a:xfrm>
            <a:off x="2048881" y="5160715"/>
            <a:ext cx="702337"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Dv3</a:t>
            </a:r>
          </a:p>
        </p:txBody>
      </p:sp>
      <p:sp>
        <p:nvSpPr>
          <p:cNvPr id="52" name="Rectangle 51"/>
          <p:cNvSpPr/>
          <p:nvPr/>
        </p:nvSpPr>
        <p:spPr>
          <a:xfrm>
            <a:off x="3592869" y="5161964"/>
            <a:ext cx="646240"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Ev3</a:t>
            </a:r>
          </a:p>
        </p:txBody>
      </p:sp>
      <p:grpSp>
        <p:nvGrpSpPr>
          <p:cNvPr id="53" name="A Group">
            <a:extLst>
              <a:ext uri="{FF2B5EF4-FFF2-40B4-BE49-F238E27FC236}">
                <a16:creationId xmlns:a16="http://schemas.microsoft.com/office/drawing/2014/main" id="{072105F1-5108-4F6C-A273-952B992CA0C7}"/>
              </a:ext>
            </a:extLst>
          </p:cNvPr>
          <p:cNvGrpSpPr/>
          <p:nvPr/>
        </p:nvGrpSpPr>
        <p:grpSpPr>
          <a:xfrm>
            <a:off x="7574425" y="4981574"/>
            <a:ext cx="1874845" cy="1872648"/>
            <a:chOff x="2024777" y="1779460"/>
            <a:chExt cx="2182814" cy="2202730"/>
          </a:xfrm>
        </p:grpSpPr>
        <p:sp>
          <p:nvSpPr>
            <p:cNvPr id="54" name="Rectangle 53">
              <a:extLst>
                <a:ext uri="{FF2B5EF4-FFF2-40B4-BE49-F238E27FC236}">
                  <a16:creationId xmlns:a16="http://schemas.microsoft.com/office/drawing/2014/main" id="{6CBDA66C-C6AE-4AFF-943E-487486E27433}"/>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AMD-based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Sizes</a:t>
              </a:r>
            </a:p>
          </p:txBody>
        </p:sp>
        <p:grpSp>
          <p:nvGrpSpPr>
            <p:cNvPr id="55" name="Group 54">
              <a:extLst>
                <a:ext uri="{FF2B5EF4-FFF2-40B4-BE49-F238E27FC236}">
                  <a16:creationId xmlns:a16="http://schemas.microsoft.com/office/drawing/2014/main" id="{0C628732-997A-42DF-9BE9-EC5E0E3251E4}"/>
                </a:ext>
              </a:extLst>
            </p:cNvPr>
            <p:cNvGrpSpPr/>
            <p:nvPr/>
          </p:nvGrpSpPr>
          <p:grpSpPr>
            <a:xfrm>
              <a:off x="2536151" y="1779460"/>
              <a:ext cx="1179920" cy="1538737"/>
              <a:chOff x="406421" y="2432376"/>
              <a:chExt cx="2059118" cy="2685303"/>
            </a:xfrm>
          </p:grpSpPr>
          <p:grpSp>
            <p:nvGrpSpPr>
              <p:cNvPr id="56" name="Group 55">
                <a:extLst>
                  <a:ext uri="{FF2B5EF4-FFF2-40B4-BE49-F238E27FC236}">
                    <a16:creationId xmlns:a16="http://schemas.microsoft.com/office/drawing/2014/main" id="{15D9E671-A4A9-4E32-93FA-56F9B7C0A743}"/>
                  </a:ext>
                </a:extLst>
              </p:cNvPr>
              <p:cNvGrpSpPr/>
              <p:nvPr/>
            </p:nvGrpSpPr>
            <p:grpSpPr>
              <a:xfrm>
                <a:off x="406421" y="2432376"/>
                <a:ext cx="2059118" cy="2685303"/>
                <a:chOff x="6982264" y="1006524"/>
                <a:chExt cx="4480135" cy="5829701"/>
              </a:xfrm>
            </p:grpSpPr>
            <p:pic>
              <p:nvPicPr>
                <p:cNvPr id="58" name="Picture 57">
                  <a:extLst>
                    <a:ext uri="{FF2B5EF4-FFF2-40B4-BE49-F238E27FC236}">
                      <a16:creationId xmlns:a16="http://schemas.microsoft.com/office/drawing/2014/main" id="{B1FFED71-E8F6-4659-8A0B-194865EA9A95}"/>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59" name="Picture 58">
                  <a:extLst>
                    <a:ext uri="{FF2B5EF4-FFF2-40B4-BE49-F238E27FC236}">
                      <a16:creationId xmlns:a16="http://schemas.microsoft.com/office/drawing/2014/main" id="{1F087BEA-D12A-4315-A8D9-598A14577458}"/>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60" name="AutoShape 3">
                  <a:extLst>
                    <a:ext uri="{FF2B5EF4-FFF2-40B4-BE49-F238E27FC236}">
                      <a16:creationId xmlns:a16="http://schemas.microsoft.com/office/drawing/2014/main" id="{C5E46FB4-D516-4D1B-8E50-283F9892079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57" name="TextBox 56">
                <a:extLst>
                  <a:ext uri="{FF2B5EF4-FFF2-40B4-BE49-F238E27FC236}">
                    <a16:creationId xmlns:a16="http://schemas.microsoft.com/office/drawing/2014/main" id="{5413DCC2-09AE-4CFD-95E6-982F96304102}"/>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4D6F2396-C2D4-4F95-AE7A-387CCAF586CE}"/>
              </a:ext>
            </a:extLst>
          </p:cNvPr>
          <p:cNvGrpSpPr/>
          <p:nvPr/>
        </p:nvGrpSpPr>
        <p:grpSpPr>
          <a:xfrm>
            <a:off x="8395546" y="4991027"/>
            <a:ext cx="617701" cy="286064"/>
            <a:chOff x="2011646" y="6450038"/>
            <a:chExt cx="630176" cy="291841"/>
          </a:xfrm>
        </p:grpSpPr>
        <p:sp>
          <p:nvSpPr>
            <p:cNvPr id="62" name="Rectangle 61">
              <a:extLst>
                <a:ext uri="{FF2B5EF4-FFF2-40B4-BE49-F238E27FC236}">
                  <a16:creationId xmlns:a16="http://schemas.microsoft.com/office/drawing/2014/main" id="{1BFD32DA-A61E-41FA-BC15-2DDFAEF087E6}"/>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E25B93B-CC5A-4632-AD86-77F789D6886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64" name="Rectangle 63">
            <a:extLst>
              <a:ext uri="{FF2B5EF4-FFF2-40B4-BE49-F238E27FC236}">
                <a16:creationId xmlns:a16="http://schemas.microsoft.com/office/drawing/2014/main" id="{95E7D16A-CEC0-4CFB-A89C-DBCD6A1B8D9E}"/>
              </a:ext>
            </a:extLst>
          </p:cNvPr>
          <p:cNvSpPr/>
          <p:nvPr/>
        </p:nvSpPr>
        <p:spPr>
          <a:xfrm>
            <a:off x="8241330" y="5207214"/>
            <a:ext cx="558087"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Lv2</a:t>
            </a:r>
          </a:p>
        </p:txBody>
      </p:sp>
      <p:grpSp>
        <p:nvGrpSpPr>
          <p:cNvPr id="65" name="A Group">
            <a:extLst>
              <a:ext uri="{FF2B5EF4-FFF2-40B4-BE49-F238E27FC236}">
                <a16:creationId xmlns:a16="http://schemas.microsoft.com/office/drawing/2014/main" id="{A118C2C1-2A67-4146-ADF8-8573184CAD7B}"/>
              </a:ext>
            </a:extLst>
          </p:cNvPr>
          <p:cNvGrpSpPr/>
          <p:nvPr/>
        </p:nvGrpSpPr>
        <p:grpSpPr>
          <a:xfrm>
            <a:off x="9057584" y="4999856"/>
            <a:ext cx="1920089" cy="1870568"/>
            <a:chOff x="2034704" y="1779460"/>
            <a:chExt cx="2182814" cy="2305406"/>
          </a:xfrm>
        </p:grpSpPr>
        <p:sp>
          <p:nvSpPr>
            <p:cNvPr id="66" name="Rectangle 65">
              <a:extLst>
                <a:ext uri="{FF2B5EF4-FFF2-40B4-BE49-F238E27FC236}">
                  <a16:creationId xmlns:a16="http://schemas.microsoft.com/office/drawing/2014/main" id="{E8B13A9C-4A05-42B4-B689-67B59AEEC8FE}"/>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Burstable</a:t>
              </a:r>
            </a:p>
          </p:txBody>
        </p:sp>
        <p:grpSp>
          <p:nvGrpSpPr>
            <p:cNvPr id="67" name="Group 66">
              <a:extLst>
                <a:ext uri="{FF2B5EF4-FFF2-40B4-BE49-F238E27FC236}">
                  <a16:creationId xmlns:a16="http://schemas.microsoft.com/office/drawing/2014/main" id="{B4BCBF1C-B434-4136-BD60-EB0DEC40FE7D}"/>
                </a:ext>
              </a:extLst>
            </p:cNvPr>
            <p:cNvGrpSpPr/>
            <p:nvPr/>
          </p:nvGrpSpPr>
          <p:grpSpPr>
            <a:xfrm>
              <a:off x="2536151" y="1779460"/>
              <a:ext cx="1179920" cy="1538737"/>
              <a:chOff x="406421" y="2432376"/>
              <a:chExt cx="2059118" cy="2685303"/>
            </a:xfrm>
          </p:grpSpPr>
          <p:grpSp>
            <p:nvGrpSpPr>
              <p:cNvPr id="68" name="Group 67">
                <a:extLst>
                  <a:ext uri="{FF2B5EF4-FFF2-40B4-BE49-F238E27FC236}">
                    <a16:creationId xmlns:a16="http://schemas.microsoft.com/office/drawing/2014/main" id="{DDB35520-287D-4BA2-8233-549F9CB6A0BA}"/>
                  </a:ext>
                </a:extLst>
              </p:cNvPr>
              <p:cNvGrpSpPr/>
              <p:nvPr/>
            </p:nvGrpSpPr>
            <p:grpSpPr>
              <a:xfrm>
                <a:off x="406421" y="2432376"/>
                <a:ext cx="2059118" cy="2685303"/>
                <a:chOff x="6982264" y="1006524"/>
                <a:chExt cx="4480135" cy="5829701"/>
              </a:xfrm>
            </p:grpSpPr>
            <p:pic>
              <p:nvPicPr>
                <p:cNvPr id="70" name="Picture 69">
                  <a:extLst>
                    <a:ext uri="{FF2B5EF4-FFF2-40B4-BE49-F238E27FC236}">
                      <a16:creationId xmlns:a16="http://schemas.microsoft.com/office/drawing/2014/main" id="{EC29E200-60C5-45FE-A195-1F5ED6BA8204}"/>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71" name="Picture 70">
                  <a:extLst>
                    <a:ext uri="{FF2B5EF4-FFF2-40B4-BE49-F238E27FC236}">
                      <a16:creationId xmlns:a16="http://schemas.microsoft.com/office/drawing/2014/main" id="{F7C29746-A308-4419-9C82-4B784C8AB980}"/>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72" name="AutoShape 3">
                  <a:extLst>
                    <a:ext uri="{FF2B5EF4-FFF2-40B4-BE49-F238E27FC236}">
                      <a16:creationId xmlns:a16="http://schemas.microsoft.com/office/drawing/2014/main" id="{A19C807D-2BF9-44BD-A1FC-E08F7306485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69" name="TextBox 68">
                <a:extLst>
                  <a:ext uri="{FF2B5EF4-FFF2-40B4-BE49-F238E27FC236}">
                    <a16:creationId xmlns:a16="http://schemas.microsoft.com/office/drawing/2014/main" id="{517C5FF6-8D16-44E5-83E6-3DD731E402B5}"/>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3" name="Rectangle 72">
            <a:extLst>
              <a:ext uri="{FF2B5EF4-FFF2-40B4-BE49-F238E27FC236}">
                <a16:creationId xmlns:a16="http://schemas.microsoft.com/office/drawing/2014/main" id="{FB2951BD-0224-4EBE-BE6C-B4C95BF77710}"/>
              </a:ext>
            </a:extLst>
          </p:cNvPr>
          <p:cNvSpPr/>
          <p:nvPr/>
        </p:nvSpPr>
        <p:spPr>
          <a:xfrm>
            <a:off x="9865916" y="5174489"/>
            <a:ext cx="356138"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B</a:t>
            </a:r>
          </a:p>
        </p:txBody>
      </p:sp>
      <p:grpSp>
        <p:nvGrpSpPr>
          <p:cNvPr id="74" name="Group 73">
            <a:extLst>
              <a:ext uri="{FF2B5EF4-FFF2-40B4-BE49-F238E27FC236}">
                <a16:creationId xmlns:a16="http://schemas.microsoft.com/office/drawing/2014/main" id="{85E3D9E5-8EBF-4D6E-9D63-7516DFA98F5F}"/>
              </a:ext>
            </a:extLst>
          </p:cNvPr>
          <p:cNvGrpSpPr/>
          <p:nvPr/>
        </p:nvGrpSpPr>
        <p:grpSpPr>
          <a:xfrm>
            <a:off x="9904520" y="5004041"/>
            <a:ext cx="617701" cy="286064"/>
            <a:chOff x="2011646" y="6450038"/>
            <a:chExt cx="630176" cy="291841"/>
          </a:xfrm>
        </p:grpSpPr>
        <p:sp>
          <p:nvSpPr>
            <p:cNvPr id="75" name="Rectangle 74">
              <a:extLst>
                <a:ext uri="{FF2B5EF4-FFF2-40B4-BE49-F238E27FC236}">
                  <a16:creationId xmlns:a16="http://schemas.microsoft.com/office/drawing/2014/main" id="{A0D7C397-A66A-4F81-86CD-E11B204F320B}"/>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FF864B1-C29B-4D28-A36D-9CAEC3CEC98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80" name="A Group">
            <a:extLst>
              <a:ext uri="{FF2B5EF4-FFF2-40B4-BE49-F238E27FC236}">
                <a16:creationId xmlns:a16="http://schemas.microsoft.com/office/drawing/2014/main" id="{628FF27B-9906-413A-9DBF-4E0F32798FDB}"/>
              </a:ext>
            </a:extLst>
          </p:cNvPr>
          <p:cNvGrpSpPr/>
          <p:nvPr/>
        </p:nvGrpSpPr>
        <p:grpSpPr>
          <a:xfrm>
            <a:off x="-258320" y="4962888"/>
            <a:ext cx="1920089" cy="1870568"/>
            <a:chOff x="2034704" y="1779460"/>
            <a:chExt cx="2182814" cy="2305406"/>
          </a:xfrm>
        </p:grpSpPr>
        <p:sp>
          <p:nvSpPr>
            <p:cNvPr id="81" name="Rectangle 80">
              <a:extLst>
                <a:ext uri="{FF2B5EF4-FFF2-40B4-BE49-F238E27FC236}">
                  <a16:creationId xmlns:a16="http://schemas.microsoft.com/office/drawing/2014/main" id="{207BF85C-5C8E-4278-9DBC-446FA5501E21}"/>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Extremely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Large Memory</a:t>
              </a:r>
            </a:p>
          </p:txBody>
        </p:sp>
        <p:grpSp>
          <p:nvGrpSpPr>
            <p:cNvPr id="82" name="Group 81">
              <a:extLst>
                <a:ext uri="{FF2B5EF4-FFF2-40B4-BE49-F238E27FC236}">
                  <a16:creationId xmlns:a16="http://schemas.microsoft.com/office/drawing/2014/main" id="{DAF5597E-EAB3-4682-84E9-B9A455742C24}"/>
                </a:ext>
              </a:extLst>
            </p:cNvPr>
            <p:cNvGrpSpPr/>
            <p:nvPr/>
          </p:nvGrpSpPr>
          <p:grpSpPr>
            <a:xfrm>
              <a:off x="2536151" y="1779460"/>
              <a:ext cx="1179920" cy="1538737"/>
              <a:chOff x="406421" y="2432376"/>
              <a:chExt cx="2059118" cy="2685303"/>
            </a:xfrm>
          </p:grpSpPr>
          <p:grpSp>
            <p:nvGrpSpPr>
              <p:cNvPr id="83" name="Group 82">
                <a:extLst>
                  <a:ext uri="{FF2B5EF4-FFF2-40B4-BE49-F238E27FC236}">
                    <a16:creationId xmlns:a16="http://schemas.microsoft.com/office/drawing/2014/main" id="{9BDE8017-B05B-4433-BE3B-465B80A7CDBB}"/>
                  </a:ext>
                </a:extLst>
              </p:cNvPr>
              <p:cNvGrpSpPr/>
              <p:nvPr/>
            </p:nvGrpSpPr>
            <p:grpSpPr>
              <a:xfrm>
                <a:off x="406421" y="2432376"/>
                <a:ext cx="2059118" cy="2685303"/>
                <a:chOff x="6982264" y="1006524"/>
                <a:chExt cx="4480135" cy="5829701"/>
              </a:xfrm>
            </p:grpSpPr>
            <p:pic>
              <p:nvPicPr>
                <p:cNvPr id="85" name="Picture 84">
                  <a:extLst>
                    <a:ext uri="{FF2B5EF4-FFF2-40B4-BE49-F238E27FC236}">
                      <a16:creationId xmlns:a16="http://schemas.microsoft.com/office/drawing/2014/main" id="{472AECDC-25E5-490E-A09C-DA5AC77A5ABD}"/>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86" name="Picture 85">
                  <a:extLst>
                    <a:ext uri="{FF2B5EF4-FFF2-40B4-BE49-F238E27FC236}">
                      <a16:creationId xmlns:a16="http://schemas.microsoft.com/office/drawing/2014/main" id="{6ACED2EA-2BD6-4891-8F1A-99F4B3F5D04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87" name="AutoShape 3">
                  <a:extLst>
                    <a:ext uri="{FF2B5EF4-FFF2-40B4-BE49-F238E27FC236}">
                      <a16:creationId xmlns:a16="http://schemas.microsoft.com/office/drawing/2014/main" id="{03645E37-C44A-40C1-8AA7-555055C39B7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84" name="TextBox 83">
                <a:extLst>
                  <a:ext uri="{FF2B5EF4-FFF2-40B4-BE49-F238E27FC236}">
                    <a16:creationId xmlns:a16="http://schemas.microsoft.com/office/drawing/2014/main" id="{766B16D9-ABFD-4193-8832-425F8EB51F0F}"/>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88" name="Rectangle 87">
            <a:extLst>
              <a:ext uri="{FF2B5EF4-FFF2-40B4-BE49-F238E27FC236}">
                <a16:creationId xmlns:a16="http://schemas.microsoft.com/office/drawing/2014/main" id="{EDB361CE-152C-4B08-8BF9-0336CFB30AD2}"/>
              </a:ext>
            </a:extLst>
          </p:cNvPr>
          <p:cNvSpPr/>
          <p:nvPr/>
        </p:nvSpPr>
        <p:spPr>
          <a:xfrm>
            <a:off x="512616" y="5148336"/>
            <a:ext cx="450701"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M</a:t>
            </a:r>
          </a:p>
        </p:txBody>
      </p:sp>
      <p:grpSp>
        <p:nvGrpSpPr>
          <p:cNvPr id="17" name="Group 16">
            <a:extLst>
              <a:ext uri="{FF2B5EF4-FFF2-40B4-BE49-F238E27FC236}">
                <a16:creationId xmlns:a16="http://schemas.microsoft.com/office/drawing/2014/main" id="{0F20B31D-737E-4FCF-B344-5916A7A4E816}"/>
              </a:ext>
            </a:extLst>
          </p:cNvPr>
          <p:cNvGrpSpPr/>
          <p:nvPr/>
        </p:nvGrpSpPr>
        <p:grpSpPr>
          <a:xfrm>
            <a:off x="10619530" y="5019729"/>
            <a:ext cx="1934507" cy="1859060"/>
            <a:chOff x="10923360" y="5153721"/>
            <a:chExt cx="1934782" cy="1859324"/>
          </a:xfrm>
        </p:grpSpPr>
        <p:grpSp>
          <p:nvGrpSpPr>
            <p:cNvPr id="15" name="Group 14">
              <a:extLst>
                <a:ext uri="{FF2B5EF4-FFF2-40B4-BE49-F238E27FC236}">
                  <a16:creationId xmlns:a16="http://schemas.microsoft.com/office/drawing/2014/main" id="{156A05D9-B813-49CF-B40C-9B4A6DC530F2}"/>
                </a:ext>
              </a:extLst>
            </p:cNvPr>
            <p:cNvGrpSpPr/>
            <p:nvPr/>
          </p:nvGrpSpPr>
          <p:grpSpPr>
            <a:xfrm>
              <a:off x="10923360" y="5153721"/>
              <a:ext cx="1934782" cy="1859324"/>
              <a:chOff x="10923360" y="5153721"/>
              <a:chExt cx="1934782" cy="1859324"/>
            </a:xfrm>
          </p:grpSpPr>
          <p:grpSp>
            <p:nvGrpSpPr>
              <p:cNvPr id="89" name="A Group">
                <a:extLst>
                  <a:ext uri="{FF2B5EF4-FFF2-40B4-BE49-F238E27FC236}">
                    <a16:creationId xmlns:a16="http://schemas.microsoft.com/office/drawing/2014/main" id="{C8B1FF7C-CDE2-4876-9EA0-DB746F4452C6}"/>
                  </a:ext>
                </a:extLst>
              </p:cNvPr>
              <p:cNvGrpSpPr/>
              <p:nvPr/>
            </p:nvGrpSpPr>
            <p:grpSpPr>
              <a:xfrm>
                <a:off x="10923360" y="5153721"/>
                <a:ext cx="1934782" cy="1859324"/>
                <a:chOff x="2135046" y="1779460"/>
                <a:chExt cx="2182814" cy="2297176"/>
              </a:xfrm>
            </p:grpSpPr>
            <p:sp>
              <p:nvSpPr>
                <p:cNvPr id="90" name="Rectangle 89">
                  <a:extLst>
                    <a:ext uri="{FF2B5EF4-FFF2-40B4-BE49-F238E27FC236}">
                      <a16:creationId xmlns:a16="http://schemas.microsoft.com/office/drawing/2014/main" id="{E527C3BB-C5AC-4015-9ACB-776F06378ACC}"/>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Compute</a:t>
                  </a:r>
                </a:p>
              </p:txBody>
            </p:sp>
            <p:grpSp>
              <p:nvGrpSpPr>
                <p:cNvPr id="91" name="Group 90">
                  <a:extLst>
                    <a:ext uri="{FF2B5EF4-FFF2-40B4-BE49-F238E27FC236}">
                      <a16:creationId xmlns:a16="http://schemas.microsoft.com/office/drawing/2014/main" id="{9411CE4A-041F-4E3F-B134-E4766B577508}"/>
                    </a:ext>
                  </a:extLst>
                </p:cNvPr>
                <p:cNvGrpSpPr/>
                <p:nvPr/>
              </p:nvGrpSpPr>
              <p:grpSpPr>
                <a:xfrm>
                  <a:off x="2536151" y="1779460"/>
                  <a:ext cx="1179920" cy="1538737"/>
                  <a:chOff x="406421" y="2432376"/>
                  <a:chExt cx="2059118" cy="2685303"/>
                </a:xfrm>
              </p:grpSpPr>
              <p:grpSp>
                <p:nvGrpSpPr>
                  <p:cNvPr id="92" name="Group 91">
                    <a:extLst>
                      <a:ext uri="{FF2B5EF4-FFF2-40B4-BE49-F238E27FC236}">
                        <a16:creationId xmlns:a16="http://schemas.microsoft.com/office/drawing/2014/main" id="{EA263F7B-BED9-450C-A5C4-F79BC23049F4}"/>
                      </a:ext>
                    </a:extLst>
                  </p:cNvPr>
                  <p:cNvGrpSpPr/>
                  <p:nvPr/>
                </p:nvGrpSpPr>
                <p:grpSpPr>
                  <a:xfrm>
                    <a:off x="406421" y="2432376"/>
                    <a:ext cx="2059118" cy="2685303"/>
                    <a:chOff x="6982264" y="1006524"/>
                    <a:chExt cx="4480135" cy="5829701"/>
                  </a:xfrm>
                </p:grpSpPr>
                <p:pic>
                  <p:nvPicPr>
                    <p:cNvPr id="94" name="Picture 93">
                      <a:extLst>
                        <a:ext uri="{FF2B5EF4-FFF2-40B4-BE49-F238E27FC236}">
                          <a16:creationId xmlns:a16="http://schemas.microsoft.com/office/drawing/2014/main" id="{2335079D-5BC6-456E-A7A6-EB5D91F69112}"/>
                        </a:ext>
                      </a:extLst>
                    </p:cNvPr>
                    <p:cNvPicPr>
                      <a:picLocks noChangeAspect="1"/>
                    </p:cNvPicPr>
                    <p:nvPr/>
                  </p:nvPicPr>
                  <p:blipFill>
                    <a:blip r:embed="rId4"/>
                    <a:stretch>
                      <a:fillRect/>
                    </a:stretch>
                  </p:blipFill>
                  <p:spPr>
                    <a:xfrm>
                      <a:off x="7199561" y="1161637"/>
                      <a:ext cx="4182166" cy="3848483"/>
                    </a:xfrm>
                    <a:prstGeom prst="rect">
                      <a:avLst/>
                    </a:prstGeom>
                  </p:spPr>
                </p:pic>
                <p:pic>
                  <p:nvPicPr>
                    <p:cNvPr id="95" name="Picture 94">
                      <a:extLst>
                        <a:ext uri="{FF2B5EF4-FFF2-40B4-BE49-F238E27FC236}">
                          <a16:creationId xmlns:a16="http://schemas.microsoft.com/office/drawing/2014/main" id="{C9845AAE-48EF-469F-ADE9-9295DD109CE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96" name="AutoShape 3">
                      <a:extLst>
                        <a:ext uri="{FF2B5EF4-FFF2-40B4-BE49-F238E27FC236}">
                          <a16:creationId xmlns:a16="http://schemas.microsoft.com/office/drawing/2014/main" id="{0BDEFF17-DF6A-4BAE-96AA-0981791D478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93" name="TextBox 92">
                    <a:extLst>
                      <a:ext uri="{FF2B5EF4-FFF2-40B4-BE49-F238E27FC236}">
                        <a16:creationId xmlns:a16="http://schemas.microsoft.com/office/drawing/2014/main" id="{97D60510-F7B4-4525-8F67-E96161DF4054}"/>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98" name="Rectangle 97">
                <a:extLst>
                  <a:ext uri="{FF2B5EF4-FFF2-40B4-BE49-F238E27FC236}">
                    <a16:creationId xmlns:a16="http://schemas.microsoft.com/office/drawing/2014/main" id="{E105E791-9BC5-4681-913E-BA4B24EF9450}"/>
                  </a:ext>
                </a:extLst>
              </p:cNvPr>
              <p:cNvSpPr/>
              <p:nvPr/>
            </p:nvSpPr>
            <p:spPr>
              <a:xfrm>
                <a:off x="11492746" y="5352709"/>
                <a:ext cx="638316" cy="424732"/>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Fv2</a:t>
                </a:r>
              </a:p>
            </p:txBody>
          </p:sp>
        </p:grpSp>
        <p:grpSp>
          <p:nvGrpSpPr>
            <p:cNvPr id="100" name="Group 99">
              <a:extLst>
                <a:ext uri="{FF2B5EF4-FFF2-40B4-BE49-F238E27FC236}">
                  <a16:creationId xmlns:a16="http://schemas.microsoft.com/office/drawing/2014/main" id="{1B2FE754-B984-4822-883E-933F430A0720}"/>
                </a:ext>
              </a:extLst>
            </p:cNvPr>
            <p:cNvGrpSpPr/>
            <p:nvPr/>
          </p:nvGrpSpPr>
          <p:grpSpPr>
            <a:xfrm>
              <a:off x="11698653" y="5160856"/>
              <a:ext cx="612896" cy="286104"/>
              <a:chOff x="1970353" y="6440870"/>
              <a:chExt cx="625191" cy="291841"/>
            </a:xfrm>
          </p:grpSpPr>
          <p:sp>
            <p:nvSpPr>
              <p:cNvPr id="101" name="Rectangle 100">
                <a:extLst>
                  <a:ext uri="{FF2B5EF4-FFF2-40B4-BE49-F238E27FC236}">
                    <a16:creationId xmlns:a16="http://schemas.microsoft.com/office/drawing/2014/main" id="{5546035F-94EC-450A-ABAF-E5CF8FB9487D}"/>
                  </a:ext>
                </a:extLst>
              </p:cNvPr>
              <p:cNvSpPr/>
              <p:nvPr/>
            </p:nvSpPr>
            <p:spPr bwMode="auto">
              <a:xfrm>
                <a:off x="1970353" y="6459491"/>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83E28C89-A4FB-43A4-9CD9-3EC07538F355}"/>
                  </a:ext>
                </a:extLst>
              </p:cNvPr>
              <p:cNvSpPr/>
              <p:nvPr/>
            </p:nvSpPr>
            <p:spPr>
              <a:xfrm>
                <a:off x="1995228" y="6440870"/>
                <a:ext cx="593890"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spTree>
    <p:extLst>
      <p:ext uri="{BB962C8B-B14F-4D97-AF65-F5344CB8AC3E}">
        <p14:creationId xmlns:p14="http://schemas.microsoft.com/office/powerpoint/2010/main" val="322575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0"/>
                                        </p:tgtEl>
                                      </p:cBhvr>
                                      <p:by x="80000" y="80000"/>
                                    </p:animScale>
                                  </p:childTnLst>
                                </p:cTn>
                              </p:par>
                              <p:par>
                                <p:cTn id="7" presetID="42" presetClass="path" presetSubtype="0" accel="50000" decel="50000" fill="hold" nodeType="withEffect">
                                  <p:stCondLst>
                                    <p:cond delay="0"/>
                                  </p:stCondLst>
                                  <p:childTnLst>
                                    <p:animMotion origin="layout" path="M 0.00078 -0.00208 L -0.07891 -0.1375 " pathEditMode="relative" rAng="0" ptsTypes="AA">
                                      <p:cBhvr>
                                        <p:cTn id="8" dur="2000" fill="hold"/>
                                        <p:tgtEl>
                                          <p:spTgt spid="10"/>
                                        </p:tgtEl>
                                        <p:attrNameLst>
                                          <p:attrName>ppt_x</p:attrName>
                                          <p:attrName>ppt_y</p:attrName>
                                        </p:attrNameLst>
                                      </p:cBhvr>
                                      <p:rCtr x="-3984" y="-678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anim calcmode="lin" valueType="num">
                                      <p:cBhvr>
                                        <p:cTn id="17" dur="1000" fill="hold"/>
                                        <p:tgtEl>
                                          <p:spTgt spid="88"/>
                                        </p:tgtEl>
                                        <p:attrNameLst>
                                          <p:attrName>ppt_x</p:attrName>
                                        </p:attrNameLst>
                                      </p:cBhvr>
                                      <p:tavLst>
                                        <p:tav tm="0">
                                          <p:val>
                                            <p:strVal val="#ppt_x"/>
                                          </p:val>
                                        </p:tav>
                                        <p:tav tm="100000">
                                          <p:val>
                                            <p:strVal val="#ppt_x"/>
                                          </p:val>
                                        </p:tav>
                                      </p:tavLst>
                                    </p:anim>
                                    <p:anim calcmode="lin" valueType="num">
                                      <p:cBhvr>
                                        <p:cTn id="18" dur="1000" fill="hold"/>
                                        <p:tgtEl>
                                          <p:spTgt spid="8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000"/>
                                        <p:tgtEl>
                                          <p:spTgt spid="80"/>
                                        </p:tgtEl>
                                      </p:cBhvr>
                                    </p:animEffect>
                                    <p:anim calcmode="lin" valueType="num">
                                      <p:cBhvr>
                                        <p:cTn id="22" dur="1000" fill="hold"/>
                                        <p:tgtEl>
                                          <p:spTgt spid="80"/>
                                        </p:tgtEl>
                                        <p:attrNameLst>
                                          <p:attrName>ppt_x</p:attrName>
                                        </p:attrNameLst>
                                      </p:cBhvr>
                                      <p:tavLst>
                                        <p:tav tm="0">
                                          <p:val>
                                            <p:strVal val="#ppt_x"/>
                                          </p:val>
                                        </p:tav>
                                        <p:tav tm="100000">
                                          <p:val>
                                            <p:strVal val="#ppt_x"/>
                                          </p:val>
                                        </p:tav>
                                      </p:tavLst>
                                    </p:anim>
                                    <p:anim calcmode="lin" valueType="num">
                                      <p:cBhvr>
                                        <p:cTn id="23" dur="1000" fill="hold"/>
                                        <p:tgtEl>
                                          <p:spTgt spid="80"/>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7500"/>
                            </p:stCondLst>
                            <p:childTnLst>
                              <p:par>
                                <p:cTn id="79" presetID="42" presetClass="entr" presetSubtype="0"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1000"/>
                                        <p:tgtEl>
                                          <p:spTgt spid="53"/>
                                        </p:tgtEl>
                                      </p:cBhvr>
                                    </p:animEffect>
                                    <p:anim calcmode="lin" valueType="num">
                                      <p:cBhvr>
                                        <p:cTn id="82" dur="1000" fill="hold"/>
                                        <p:tgtEl>
                                          <p:spTgt spid="53"/>
                                        </p:tgtEl>
                                        <p:attrNameLst>
                                          <p:attrName>ppt_x</p:attrName>
                                        </p:attrNameLst>
                                      </p:cBhvr>
                                      <p:tavLst>
                                        <p:tav tm="0">
                                          <p:val>
                                            <p:strVal val="#ppt_x"/>
                                          </p:val>
                                        </p:tav>
                                        <p:tav tm="100000">
                                          <p:val>
                                            <p:strVal val="#ppt_x"/>
                                          </p:val>
                                        </p:tav>
                                      </p:tavLst>
                                    </p:anim>
                                    <p:anim calcmode="lin" valueType="num">
                                      <p:cBhvr>
                                        <p:cTn id="83" dur="1000" fill="hold"/>
                                        <p:tgtEl>
                                          <p:spTgt spid="5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1000"/>
                                        <p:tgtEl>
                                          <p:spTgt spid="64"/>
                                        </p:tgtEl>
                                      </p:cBhvr>
                                    </p:animEffect>
                                    <p:anim calcmode="lin" valueType="num">
                                      <p:cBhvr>
                                        <p:cTn id="87" dur="1000" fill="hold"/>
                                        <p:tgtEl>
                                          <p:spTgt spid="64"/>
                                        </p:tgtEl>
                                        <p:attrNameLst>
                                          <p:attrName>ppt_x</p:attrName>
                                        </p:attrNameLst>
                                      </p:cBhvr>
                                      <p:tavLst>
                                        <p:tav tm="0">
                                          <p:val>
                                            <p:strVal val="#ppt_x"/>
                                          </p:val>
                                        </p:tav>
                                        <p:tav tm="100000">
                                          <p:val>
                                            <p:strVal val="#ppt_x"/>
                                          </p:val>
                                        </p:tav>
                                      </p:tavLst>
                                    </p:anim>
                                    <p:anim calcmode="lin" valueType="num">
                                      <p:cBhvr>
                                        <p:cTn id="88" dur="1000" fill="hold"/>
                                        <p:tgtEl>
                                          <p:spTgt spid="6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1000"/>
                                        <p:tgtEl>
                                          <p:spTgt spid="61"/>
                                        </p:tgtEl>
                                      </p:cBhvr>
                                    </p:animEffect>
                                    <p:anim calcmode="lin" valueType="num">
                                      <p:cBhvr>
                                        <p:cTn id="92" dur="1000" fill="hold"/>
                                        <p:tgtEl>
                                          <p:spTgt spid="61"/>
                                        </p:tgtEl>
                                        <p:attrNameLst>
                                          <p:attrName>ppt_x</p:attrName>
                                        </p:attrNameLst>
                                      </p:cBhvr>
                                      <p:tavLst>
                                        <p:tav tm="0">
                                          <p:val>
                                            <p:strVal val="#ppt_x"/>
                                          </p:val>
                                        </p:tav>
                                        <p:tav tm="100000">
                                          <p:val>
                                            <p:strVal val="#ppt_x"/>
                                          </p:val>
                                        </p:tav>
                                      </p:tavLst>
                                    </p:anim>
                                    <p:anim calcmode="lin" valueType="num">
                                      <p:cBhvr>
                                        <p:cTn id="93" dur="1000" fill="hold"/>
                                        <p:tgtEl>
                                          <p:spTgt spid="61"/>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2" presetClass="entr" presetSubtype="0"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1000"/>
                                        <p:tgtEl>
                                          <p:spTgt spid="73"/>
                                        </p:tgtEl>
                                      </p:cBhvr>
                                    </p:animEffect>
                                    <p:anim calcmode="lin" valueType="num">
                                      <p:cBhvr>
                                        <p:cTn id="98" dur="1000" fill="hold"/>
                                        <p:tgtEl>
                                          <p:spTgt spid="73"/>
                                        </p:tgtEl>
                                        <p:attrNameLst>
                                          <p:attrName>ppt_x</p:attrName>
                                        </p:attrNameLst>
                                      </p:cBhvr>
                                      <p:tavLst>
                                        <p:tav tm="0">
                                          <p:val>
                                            <p:strVal val="#ppt_x"/>
                                          </p:val>
                                        </p:tav>
                                        <p:tav tm="100000">
                                          <p:val>
                                            <p:strVal val="#ppt_x"/>
                                          </p:val>
                                        </p:tav>
                                      </p:tavLst>
                                    </p:anim>
                                    <p:anim calcmode="lin" valueType="num">
                                      <p:cBhvr>
                                        <p:cTn id="99" dur="1000" fill="hold"/>
                                        <p:tgtEl>
                                          <p:spTgt spid="7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1000"/>
                                        <p:tgtEl>
                                          <p:spTgt spid="65"/>
                                        </p:tgtEl>
                                      </p:cBhvr>
                                    </p:animEffect>
                                    <p:anim calcmode="lin" valueType="num">
                                      <p:cBhvr>
                                        <p:cTn id="103" dur="1000" fill="hold"/>
                                        <p:tgtEl>
                                          <p:spTgt spid="65"/>
                                        </p:tgtEl>
                                        <p:attrNameLst>
                                          <p:attrName>ppt_x</p:attrName>
                                        </p:attrNameLst>
                                      </p:cBhvr>
                                      <p:tavLst>
                                        <p:tav tm="0">
                                          <p:val>
                                            <p:strVal val="#ppt_x"/>
                                          </p:val>
                                        </p:tav>
                                        <p:tav tm="100000">
                                          <p:val>
                                            <p:strVal val="#ppt_x"/>
                                          </p:val>
                                        </p:tav>
                                      </p:tavLst>
                                    </p:anim>
                                    <p:anim calcmode="lin" valueType="num">
                                      <p:cBhvr>
                                        <p:cTn id="104" dur="1000" fill="hold"/>
                                        <p:tgtEl>
                                          <p:spTgt spid="6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fade">
                                      <p:cBhvr>
                                        <p:cTn id="107" dur="1000"/>
                                        <p:tgtEl>
                                          <p:spTgt spid="74"/>
                                        </p:tgtEl>
                                      </p:cBhvr>
                                    </p:animEffect>
                                    <p:anim calcmode="lin" valueType="num">
                                      <p:cBhvr>
                                        <p:cTn id="108" dur="1000" fill="hold"/>
                                        <p:tgtEl>
                                          <p:spTgt spid="74"/>
                                        </p:tgtEl>
                                        <p:attrNameLst>
                                          <p:attrName>ppt_x</p:attrName>
                                        </p:attrNameLst>
                                      </p:cBhvr>
                                      <p:tavLst>
                                        <p:tav tm="0">
                                          <p:val>
                                            <p:strVal val="#ppt_x"/>
                                          </p:val>
                                        </p:tav>
                                        <p:tav tm="100000">
                                          <p:val>
                                            <p:strVal val="#ppt_x"/>
                                          </p:val>
                                        </p:tav>
                                      </p:tavLst>
                                    </p:anim>
                                    <p:anim calcmode="lin" valueType="num">
                                      <p:cBhvr>
                                        <p:cTn id="109" dur="1000" fill="hold"/>
                                        <p:tgtEl>
                                          <p:spTgt spid="74"/>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42" presetClass="entr" presetSubtype="0" fill="hold"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1000"/>
                                        <p:tgtEl>
                                          <p:spTgt spid="17"/>
                                        </p:tgtEl>
                                      </p:cBhvr>
                                    </p:animEffect>
                                    <p:anim calcmode="lin" valueType="num">
                                      <p:cBhvr>
                                        <p:cTn id="114" dur="1000" fill="hold"/>
                                        <p:tgtEl>
                                          <p:spTgt spid="17"/>
                                        </p:tgtEl>
                                        <p:attrNameLst>
                                          <p:attrName>ppt_x</p:attrName>
                                        </p:attrNameLst>
                                      </p:cBhvr>
                                      <p:tavLst>
                                        <p:tav tm="0">
                                          <p:val>
                                            <p:strVal val="#ppt_x"/>
                                          </p:val>
                                        </p:tav>
                                        <p:tav tm="100000">
                                          <p:val>
                                            <p:strVal val="#ppt_x"/>
                                          </p:val>
                                        </p:tav>
                                      </p:tavLst>
                                    </p:anim>
                                    <p:anim calcmode="lin" valueType="num">
                                      <p:cBhvr>
                                        <p:cTn id="1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40" grpId="0"/>
      <p:bldP spid="52" grpId="0"/>
      <p:bldP spid="64" grpId="0"/>
      <p:bldP spid="73" grpId="0"/>
      <p:bldP spid="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2BEA-3DCD-4350-94A8-65611158BE10}"/>
              </a:ext>
            </a:extLst>
          </p:cNvPr>
          <p:cNvSpPr>
            <a:spLocks noGrp="1"/>
          </p:cNvSpPr>
          <p:nvPr>
            <p:ph type="title"/>
          </p:nvPr>
        </p:nvSpPr>
        <p:spPr/>
        <p:txBody>
          <a:bodyPr/>
          <a:lstStyle/>
          <a:p>
            <a:r>
              <a:rPr lang="en-US" sz="4800" dirty="0"/>
              <a:t>Agenda</a:t>
            </a:r>
          </a:p>
        </p:txBody>
      </p:sp>
      <p:sp>
        <p:nvSpPr>
          <p:cNvPr id="4" name="Text Placeholder 3">
            <a:extLst>
              <a:ext uri="{FF2B5EF4-FFF2-40B4-BE49-F238E27FC236}">
                <a16:creationId xmlns:a16="http://schemas.microsoft.com/office/drawing/2014/main" id="{8A624E28-A9DD-4CCC-B2E6-C686336096BE}"/>
              </a:ext>
            </a:extLst>
          </p:cNvPr>
          <p:cNvSpPr>
            <a:spLocks noGrp="1"/>
          </p:cNvSpPr>
          <p:nvPr>
            <p:ph type="body" sz="quarter" idx="10"/>
          </p:nvPr>
        </p:nvSpPr>
        <p:spPr>
          <a:xfrm>
            <a:off x="269303" y="1187644"/>
            <a:ext cx="11655078" cy="2954463"/>
          </a:xfrm>
        </p:spPr>
        <p:txBody>
          <a:bodyPr/>
          <a:lstStyle/>
          <a:p>
            <a:r>
              <a:rPr lang="en-US" dirty="0"/>
              <a:t>Compute</a:t>
            </a:r>
          </a:p>
          <a:p>
            <a:r>
              <a:rPr lang="en-US" dirty="0"/>
              <a:t>Network</a:t>
            </a:r>
          </a:p>
          <a:p>
            <a:r>
              <a:rPr lang="en-US" dirty="0"/>
              <a:t>Storage</a:t>
            </a:r>
          </a:p>
          <a:p>
            <a:r>
              <a:rPr lang="en-US" dirty="0"/>
              <a:t>Key Workloads </a:t>
            </a:r>
            <a:br>
              <a:rPr lang="en-US" dirty="0"/>
            </a:br>
            <a:endParaRPr lang="en-US" dirty="0"/>
          </a:p>
        </p:txBody>
      </p:sp>
    </p:spTree>
    <p:extLst>
      <p:ext uri="{BB962C8B-B14F-4D97-AF65-F5344CB8AC3E}">
        <p14:creationId xmlns:p14="http://schemas.microsoft.com/office/powerpoint/2010/main" val="17195857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103-7DBC-4863-9A5D-4FB4E12D177B}"/>
              </a:ext>
            </a:extLst>
          </p:cNvPr>
          <p:cNvSpPr>
            <a:spLocks noGrp="1"/>
          </p:cNvSpPr>
          <p:nvPr>
            <p:ph type="title"/>
          </p:nvPr>
        </p:nvSpPr>
        <p:spPr/>
        <p:txBody>
          <a:bodyPr/>
          <a:lstStyle/>
          <a:p>
            <a:r>
              <a:rPr lang="en-US" dirty="0"/>
              <a:t>IaaS Virtual Machines</a:t>
            </a:r>
          </a:p>
        </p:txBody>
      </p:sp>
      <p:sp>
        <p:nvSpPr>
          <p:cNvPr id="3" name="Text Placeholder 2">
            <a:extLst>
              <a:ext uri="{FF2B5EF4-FFF2-40B4-BE49-F238E27FC236}">
                <a16:creationId xmlns:a16="http://schemas.microsoft.com/office/drawing/2014/main" id="{2BA3313F-6E4A-4064-B724-E6FE150097FC}"/>
              </a:ext>
            </a:extLst>
          </p:cNvPr>
          <p:cNvSpPr>
            <a:spLocks noGrp="1"/>
          </p:cNvSpPr>
          <p:nvPr>
            <p:ph type="body" sz="quarter" idx="10"/>
          </p:nvPr>
        </p:nvSpPr>
        <p:spPr>
          <a:xfrm>
            <a:off x="269303" y="1187644"/>
            <a:ext cx="11655078" cy="4529445"/>
          </a:xfrm>
        </p:spPr>
        <p:txBody>
          <a:bodyPr/>
          <a:lstStyle/>
          <a:p>
            <a:r>
              <a:rPr lang="en-US" dirty="0"/>
              <a:t>Windows and Linux Virtual Machines provides on-demand, high-scale, secure, virtualized infrastructure using Windows Server</a:t>
            </a:r>
          </a:p>
          <a:p>
            <a:r>
              <a:rPr lang="en-US" dirty="0"/>
              <a:t>Come in different “Families” or “series” used to categorize their general function</a:t>
            </a:r>
          </a:p>
          <a:p>
            <a:r>
              <a:rPr lang="en-US" dirty="0"/>
              <a:t>For most SI partners, this is their cash cow</a:t>
            </a:r>
          </a:p>
          <a:p>
            <a:r>
              <a:rPr lang="en-US" dirty="0"/>
              <a:t>Use automation spin up/spin down as needed</a:t>
            </a:r>
          </a:p>
          <a:p>
            <a:r>
              <a:rPr lang="en-US" dirty="0"/>
              <a:t>Default pricing is on 24h x 31d, or 744 hours</a:t>
            </a:r>
          </a:p>
        </p:txBody>
      </p:sp>
    </p:spTree>
    <p:extLst>
      <p:ext uri="{BB962C8B-B14F-4D97-AF65-F5344CB8AC3E}">
        <p14:creationId xmlns:p14="http://schemas.microsoft.com/office/powerpoint/2010/main" val="112767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B0FF-C6A0-4E77-B392-02CDE8CA29B7}"/>
              </a:ext>
            </a:extLst>
          </p:cNvPr>
          <p:cNvSpPr>
            <a:spLocks noGrp="1"/>
          </p:cNvSpPr>
          <p:nvPr>
            <p:ph type="title"/>
          </p:nvPr>
        </p:nvSpPr>
        <p:spPr/>
        <p:txBody>
          <a:bodyPr/>
          <a:lstStyle/>
          <a:p>
            <a:r>
              <a:rPr lang="en-US" dirty="0"/>
              <a:t>Managed Disks</a:t>
            </a:r>
          </a:p>
        </p:txBody>
      </p:sp>
      <p:sp>
        <p:nvSpPr>
          <p:cNvPr id="3" name="Text Placeholder 2">
            <a:extLst>
              <a:ext uri="{FF2B5EF4-FFF2-40B4-BE49-F238E27FC236}">
                <a16:creationId xmlns:a16="http://schemas.microsoft.com/office/drawing/2014/main" id="{4FD59BC1-A554-4846-AAEB-219E1918539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648945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mn-lt"/>
              </a:rPr>
              <a:t>Using Managed Disks for HA</a:t>
            </a:r>
          </a:p>
        </p:txBody>
      </p:sp>
      <p:sp>
        <p:nvSpPr>
          <p:cNvPr id="3" name="Content Placeholder 2"/>
          <p:cNvSpPr>
            <a:spLocks noGrp="1"/>
          </p:cNvSpPr>
          <p:nvPr>
            <p:ph type="body" sz="quarter" idx="10"/>
          </p:nvPr>
        </p:nvSpPr>
        <p:spPr/>
        <p:txBody>
          <a:bodyPr>
            <a:noAutofit/>
          </a:bodyPr>
          <a:lstStyle/>
          <a:p>
            <a:pPr>
              <a:buFont typeface="Arial" panose="020B0604020202020204" pitchFamily="34" charset="0"/>
              <a:buChar char="•"/>
            </a:pPr>
            <a:r>
              <a:rPr lang="en-US" sz="3200" dirty="0">
                <a:latin typeface="+mn-lt"/>
              </a:rPr>
              <a:t>Managed Disks replace the need to have separate storage accounts for each VM </a:t>
            </a:r>
          </a:p>
          <a:p>
            <a:pPr>
              <a:buFont typeface="Arial" panose="020B0604020202020204" pitchFamily="34" charset="0"/>
              <a:buChar char="•"/>
            </a:pPr>
            <a:r>
              <a:rPr lang="en-US" sz="3200" dirty="0">
                <a:latin typeface="+mn-lt"/>
              </a:rPr>
              <a:t>No longer have storage account limits (such as 20,000 IOPS/account)</a:t>
            </a:r>
          </a:p>
          <a:p>
            <a:pPr>
              <a:buFont typeface="Arial" panose="020B0604020202020204" pitchFamily="34" charset="0"/>
              <a:buChar char="•"/>
            </a:pPr>
            <a:r>
              <a:rPr lang="en-US" sz="3200" dirty="0">
                <a:latin typeface="+mn-lt"/>
              </a:rPr>
              <a:t>Better reliability for Availability Sets </a:t>
            </a:r>
          </a:p>
          <a:p>
            <a:pPr>
              <a:buFont typeface="Arial" panose="020B0604020202020204" pitchFamily="34" charset="0"/>
              <a:buChar char="•"/>
            </a:pPr>
            <a:r>
              <a:rPr lang="en-US" sz="3200" dirty="0">
                <a:latin typeface="+mn-lt"/>
              </a:rPr>
              <a:t>Better security by being able to utilize RBAC to assign specific permissions  </a:t>
            </a:r>
          </a:p>
          <a:p>
            <a:pPr>
              <a:buFont typeface="Arial" panose="020B0604020202020204" pitchFamily="34" charset="0"/>
              <a:buChar char="•"/>
            </a:pPr>
            <a:r>
              <a:rPr lang="en-US" sz="3200" dirty="0">
                <a:latin typeface="+mn-lt"/>
              </a:rPr>
              <a:t>Two types – Standard and Premium</a:t>
            </a:r>
          </a:p>
          <a:p>
            <a:pPr lvl="1">
              <a:buFont typeface="Arial" panose="020B0604020202020204" pitchFamily="34" charset="0"/>
              <a:buChar char="•"/>
            </a:pPr>
            <a:r>
              <a:rPr lang="en-US" sz="3200" dirty="0"/>
              <a:t>Standard disks are billed for the number of transactions</a:t>
            </a:r>
          </a:p>
          <a:p>
            <a:pPr lvl="1">
              <a:buFont typeface="Arial" panose="020B0604020202020204" pitchFamily="34" charset="0"/>
              <a:buChar char="•"/>
            </a:pPr>
            <a:r>
              <a:rPr lang="en-US" sz="3200" dirty="0"/>
              <a:t>No cost for transactions for premium disks</a:t>
            </a:r>
          </a:p>
        </p:txBody>
      </p:sp>
    </p:spTree>
    <p:extLst>
      <p:ext uri="{BB962C8B-B14F-4D97-AF65-F5344CB8AC3E}">
        <p14:creationId xmlns:p14="http://schemas.microsoft.com/office/powerpoint/2010/main" val="162327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Unmanaged Disks</a:t>
            </a:r>
          </a:p>
        </p:txBody>
      </p:sp>
      <p:sp>
        <p:nvSpPr>
          <p:cNvPr id="20" name="Rounded Rectangle 19"/>
          <p:cNvSpPr/>
          <p:nvPr/>
        </p:nvSpPr>
        <p:spPr bwMode="auto">
          <a:xfrm>
            <a:off x="343940" y="2009661"/>
            <a:ext cx="5347810" cy="1867552"/>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Availability Set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472" y="2457873"/>
            <a:ext cx="836663" cy="836663"/>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7107" y="2457873"/>
            <a:ext cx="836663" cy="836663"/>
          </a:xfrm>
          <a:prstGeom prst="rect">
            <a:avLst/>
          </a:prstGeom>
        </p:spPr>
      </p:pic>
      <p:sp>
        <p:nvSpPr>
          <p:cNvPr id="21" name="TextBox 20"/>
          <p:cNvSpPr txBox="1"/>
          <p:nvPr/>
        </p:nvSpPr>
        <p:spPr>
          <a:xfrm>
            <a:off x="4247879" y="2756681"/>
            <a:ext cx="1325207"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FD1</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2" name="TextBox 21"/>
          <p:cNvSpPr txBox="1"/>
          <p:nvPr/>
        </p:nvSpPr>
        <p:spPr>
          <a:xfrm>
            <a:off x="2149496" y="2756681"/>
            <a:ext cx="1263920"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FD0</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502" y="4624233"/>
            <a:ext cx="789403" cy="789403"/>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8932" y="4624233"/>
            <a:ext cx="789403" cy="789403"/>
          </a:xfrm>
          <a:prstGeom prst="rect">
            <a:avLst/>
          </a:prstGeom>
        </p:spPr>
      </p:pic>
      <p:cxnSp>
        <p:nvCxnSpPr>
          <p:cNvPr id="27" name="Straight Connector 26"/>
          <p:cNvCxnSpPr>
            <a:stCxn id="18" idx="2"/>
            <a:endCxn id="24" idx="0"/>
          </p:cNvCxnSpPr>
          <p:nvPr/>
        </p:nvCxnSpPr>
        <p:spPr>
          <a:xfrm>
            <a:off x="1882804" y="3294536"/>
            <a:ext cx="531400" cy="13296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25" idx="0"/>
          </p:cNvCxnSpPr>
          <p:nvPr/>
        </p:nvCxnSpPr>
        <p:spPr>
          <a:xfrm flipH="1">
            <a:off x="3223634" y="3294536"/>
            <a:ext cx="721804" cy="13296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1613876" y="4078908"/>
            <a:ext cx="2539871" cy="241287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Storage FD0</a:t>
            </a:r>
          </a:p>
        </p:txBody>
      </p:sp>
      <p:sp>
        <p:nvSpPr>
          <p:cNvPr id="13" name="TextBox 12"/>
          <p:cNvSpPr txBox="1"/>
          <p:nvPr/>
        </p:nvSpPr>
        <p:spPr>
          <a:xfrm>
            <a:off x="1544257" y="1000501"/>
            <a:ext cx="2947175" cy="77845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Physical View</a:t>
            </a:r>
          </a:p>
        </p:txBody>
      </p:sp>
      <p:sp>
        <p:nvSpPr>
          <p:cNvPr id="14" name="Rounded Rectangle 13"/>
          <p:cNvSpPr/>
          <p:nvPr/>
        </p:nvSpPr>
        <p:spPr bwMode="auto">
          <a:xfrm>
            <a:off x="6376774" y="2009661"/>
            <a:ext cx="5695392" cy="1867552"/>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Availability Set</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6531" y="2457873"/>
            <a:ext cx="836663" cy="836663"/>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7378" y="2457873"/>
            <a:ext cx="836663" cy="836663"/>
          </a:xfrm>
          <a:prstGeom prst="rect">
            <a:avLst/>
          </a:prstGeom>
        </p:spPr>
      </p:pic>
      <p:sp>
        <p:nvSpPr>
          <p:cNvPr id="17" name="TextBox 16"/>
          <p:cNvSpPr txBox="1"/>
          <p:nvPr/>
        </p:nvSpPr>
        <p:spPr>
          <a:xfrm>
            <a:off x="10448150" y="2383171"/>
            <a:ext cx="1325207"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FD1</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3" name="TextBox 22"/>
          <p:cNvSpPr txBox="1"/>
          <p:nvPr/>
        </p:nvSpPr>
        <p:spPr>
          <a:xfrm>
            <a:off x="7901555" y="2383171"/>
            <a:ext cx="1263920"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FD0</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p:cNvSpPr txBox="1"/>
          <p:nvPr/>
        </p:nvSpPr>
        <p:spPr>
          <a:xfrm>
            <a:off x="7719589" y="889130"/>
            <a:ext cx="2782168" cy="77845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Logical View</a:t>
            </a:r>
          </a:p>
        </p:txBody>
      </p:sp>
      <p:sp>
        <p:nvSpPr>
          <p:cNvPr id="3" name="TextBox 2"/>
          <p:cNvSpPr txBox="1"/>
          <p:nvPr/>
        </p:nvSpPr>
        <p:spPr>
          <a:xfrm>
            <a:off x="6693617" y="3159810"/>
            <a:ext cx="2669587" cy="79957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DiskUrl</a:t>
            </a: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http://mydisks0../disk0.vhd</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8" name="TextBox 27"/>
          <p:cNvSpPr txBox="1"/>
          <p:nvPr/>
        </p:nvSpPr>
        <p:spPr>
          <a:xfrm>
            <a:off x="9286600" y="3152340"/>
            <a:ext cx="2572155" cy="79957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DiskUrl</a:t>
            </a: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http://mydisk1.../disk1.vhd</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4" name="Rounded Rectangle 3"/>
          <p:cNvSpPr/>
          <p:nvPr/>
        </p:nvSpPr>
        <p:spPr bwMode="auto">
          <a:xfrm>
            <a:off x="7141829" y="4715791"/>
            <a:ext cx="1942254" cy="119523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Account Name: mydisks0</a:t>
            </a:r>
          </a:p>
        </p:txBody>
      </p:sp>
      <p:sp>
        <p:nvSpPr>
          <p:cNvPr id="31" name="Rounded Rectangle 30"/>
          <p:cNvSpPr/>
          <p:nvPr/>
        </p:nvSpPr>
        <p:spPr bwMode="auto">
          <a:xfrm>
            <a:off x="9727378" y="4715791"/>
            <a:ext cx="1942254" cy="119523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Account Name: mydisks1</a:t>
            </a:r>
          </a:p>
        </p:txBody>
      </p:sp>
      <p:sp>
        <p:nvSpPr>
          <p:cNvPr id="6" name="Rectangle 5"/>
          <p:cNvSpPr/>
          <p:nvPr/>
        </p:nvSpPr>
        <p:spPr bwMode="auto">
          <a:xfrm>
            <a:off x="6062673" y="1561449"/>
            <a:ext cx="6096000" cy="4930336"/>
          </a:xfrm>
          <a:prstGeom prst="rect">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solidFill>
                  <a:srgbClr val="353535"/>
                </a:solidFill>
                <a:effectLst/>
                <a:uLnTx/>
                <a:uFillTx/>
                <a:latin typeface="Segoe UI Semilight"/>
                <a:ea typeface="+mn-ea"/>
                <a:cs typeface="+mn-cs"/>
              </a:rPr>
              <a:t>MyResourceGroup</a:t>
            </a:r>
            <a:endParaRPr kumimoji="0" lang="en-US" sz="1961"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22853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Managed Disks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472" y="2457873"/>
            <a:ext cx="836663" cy="836663"/>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7107" y="2457873"/>
            <a:ext cx="836663" cy="836663"/>
          </a:xfrm>
          <a:prstGeom prst="rect">
            <a:avLst/>
          </a:prstGeom>
        </p:spPr>
      </p:pic>
      <p:sp>
        <p:nvSpPr>
          <p:cNvPr id="21" name="TextBox 20"/>
          <p:cNvSpPr txBox="1"/>
          <p:nvPr/>
        </p:nvSpPr>
        <p:spPr>
          <a:xfrm>
            <a:off x="4247879" y="2756681"/>
            <a:ext cx="1325207"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FD1</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2" name="TextBox 21"/>
          <p:cNvSpPr txBox="1"/>
          <p:nvPr/>
        </p:nvSpPr>
        <p:spPr>
          <a:xfrm>
            <a:off x="2149496" y="2756681"/>
            <a:ext cx="1263920"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FD0</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6589" y="4624233"/>
            <a:ext cx="789403" cy="789403"/>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130" y="4624233"/>
            <a:ext cx="789403" cy="789403"/>
          </a:xfrm>
          <a:prstGeom prst="rect">
            <a:avLst/>
          </a:prstGeom>
        </p:spPr>
      </p:pic>
      <p:cxnSp>
        <p:nvCxnSpPr>
          <p:cNvPr id="27" name="Straight Connector 26"/>
          <p:cNvCxnSpPr>
            <a:stCxn id="18" idx="2"/>
            <a:endCxn id="24" idx="0"/>
          </p:cNvCxnSpPr>
          <p:nvPr/>
        </p:nvCxnSpPr>
        <p:spPr>
          <a:xfrm>
            <a:off x="1882804" y="3294536"/>
            <a:ext cx="8487" cy="13296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25" idx="0"/>
          </p:cNvCxnSpPr>
          <p:nvPr/>
        </p:nvCxnSpPr>
        <p:spPr>
          <a:xfrm>
            <a:off x="3945439" y="3294536"/>
            <a:ext cx="5393" cy="13296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1128313" y="4078908"/>
            <a:ext cx="1494042" cy="241287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Storage FD0</a:t>
            </a:r>
          </a:p>
        </p:txBody>
      </p:sp>
      <p:sp>
        <p:nvSpPr>
          <p:cNvPr id="14" name="Rounded Rectangle 13"/>
          <p:cNvSpPr/>
          <p:nvPr/>
        </p:nvSpPr>
        <p:spPr bwMode="auto">
          <a:xfrm>
            <a:off x="3195069" y="4078908"/>
            <a:ext cx="1494042" cy="2412877"/>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Storage FD1</a:t>
            </a:r>
          </a:p>
        </p:txBody>
      </p:sp>
      <p:sp>
        <p:nvSpPr>
          <p:cNvPr id="16" name="Rounded Rectangle 15"/>
          <p:cNvSpPr/>
          <p:nvPr/>
        </p:nvSpPr>
        <p:spPr bwMode="auto">
          <a:xfrm>
            <a:off x="343940" y="2009661"/>
            <a:ext cx="5347810" cy="1867552"/>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Availability Set</a:t>
            </a:r>
          </a:p>
        </p:txBody>
      </p:sp>
      <p:sp>
        <p:nvSpPr>
          <p:cNvPr id="17" name="Rounded Rectangle 16"/>
          <p:cNvSpPr/>
          <p:nvPr/>
        </p:nvSpPr>
        <p:spPr bwMode="auto">
          <a:xfrm>
            <a:off x="6376774" y="2009661"/>
            <a:ext cx="5695392" cy="1867552"/>
          </a:xfrm>
          <a:prstGeom prst="roundRect">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Availability Set</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6531" y="2457873"/>
            <a:ext cx="836663" cy="836663"/>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7378" y="2457873"/>
            <a:ext cx="836663" cy="836663"/>
          </a:xfrm>
          <a:prstGeom prst="rect">
            <a:avLst/>
          </a:prstGeom>
        </p:spPr>
      </p:pic>
      <p:sp>
        <p:nvSpPr>
          <p:cNvPr id="28" name="TextBox 27"/>
          <p:cNvSpPr txBox="1"/>
          <p:nvPr/>
        </p:nvSpPr>
        <p:spPr>
          <a:xfrm>
            <a:off x="10448150" y="2383171"/>
            <a:ext cx="1325207"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FD1</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9" name="TextBox 28"/>
          <p:cNvSpPr txBox="1"/>
          <p:nvPr/>
        </p:nvSpPr>
        <p:spPr>
          <a:xfrm>
            <a:off x="7901555" y="2383171"/>
            <a:ext cx="1263920" cy="85388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Compute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FD0</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1" name="TextBox 30"/>
          <p:cNvSpPr txBox="1"/>
          <p:nvPr/>
        </p:nvSpPr>
        <p:spPr>
          <a:xfrm>
            <a:off x="6693617" y="3159810"/>
            <a:ext cx="1553451" cy="79957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osDisk.name: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myDisk0</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2" name="TextBox 31"/>
          <p:cNvSpPr txBox="1"/>
          <p:nvPr/>
        </p:nvSpPr>
        <p:spPr>
          <a:xfrm>
            <a:off x="9286600" y="3152340"/>
            <a:ext cx="1553451" cy="79957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osDisk.name: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myDisk1</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8" name="Rectangle 37"/>
          <p:cNvSpPr/>
          <p:nvPr/>
        </p:nvSpPr>
        <p:spPr bwMode="auto">
          <a:xfrm>
            <a:off x="6062673" y="1561449"/>
            <a:ext cx="6096000" cy="4930336"/>
          </a:xfrm>
          <a:prstGeom prst="rect">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solidFill>
                  <a:srgbClr val="353535"/>
                </a:solidFill>
                <a:effectLst/>
                <a:uLnTx/>
                <a:uFillTx/>
                <a:latin typeface="Segoe UI Semilight"/>
                <a:ea typeface="+mn-ea"/>
                <a:cs typeface="+mn-cs"/>
              </a:rPr>
              <a:t>MyResourceGroup</a:t>
            </a:r>
            <a:endParaRPr kumimoji="0" lang="en-US" sz="1961"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3553" y="4714832"/>
            <a:ext cx="789403" cy="789403"/>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1103" y="4698935"/>
            <a:ext cx="789403" cy="789403"/>
          </a:xfrm>
          <a:prstGeom prst="rect">
            <a:avLst/>
          </a:prstGeom>
        </p:spPr>
      </p:pic>
      <p:sp>
        <p:nvSpPr>
          <p:cNvPr id="5" name="Rectangle 4"/>
          <p:cNvSpPr/>
          <p:nvPr/>
        </p:nvSpPr>
        <p:spPr>
          <a:xfrm>
            <a:off x="7216531" y="5532769"/>
            <a:ext cx="1001354" cy="36207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myDisk0</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1" name="Rectangle 40"/>
          <p:cNvSpPr/>
          <p:nvPr/>
        </p:nvSpPr>
        <p:spPr>
          <a:xfrm>
            <a:off x="9742414" y="5532769"/>
            <a:ext cx="966781" cy="36207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myDisk1</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3" name="TextBox 42"/>
          <p:cNvSpPr txBox="1"/>
          <p:nvPr/>
        </p:nvSpPr>
        <p:spPr>
          <a:xfrm>
            <a:off x="1544257" y="1000501"/>
            <a:ext cx="2947175" cy="77845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Physical View</a:t>
            </a:r>
          </a:p>
        </p:txBody>
      </p:sp>
      <p:sp>
        <p:nvSpPr>
          <p:cNvPr id="44" name="TextBox 43"/>
          <p:cNvSpPr txBox="1"/>
          <p:nvPr/>
        </p:nvSpPr>
        <p:spPr>
          <a:xfrm>
            <a:off x="7719589" y="889130"/>
            <a:ext cx="2782168" cy="77845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Logical View</a:t>
            </a:r>
          </a:p>
        </p:txBody>
      </p:sp>
      <p:sp>
        <p:nvSpPr>
          <p:cNvPr id="3" name="Rectangle 2"/>
          <p:cNvSpPr/>
          <p:nvPr/>
        </p:nvSpPr>
        <p:spPr>
          <a:xfrm>
            <a:off x="353563" y="6476861"/>
            <a:ext cx="1171860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https://azure.microsoft.com/en-us/blog/announcing-general-availability-of-managed-disks-and-larger-scale-sets/</a:t>
            </a:r>
          </a:p>
        </p:txBody>
      </p:sp>
    </p:spTree>
    <p:extLst>
      <p:ext uri="{BB962C8B-B14F-4D97-AF65-F5344CB8AC3E}">
        <p14:creationId xmlns:p14="http://schemas.microsoft.com/office/powerpoint/2010/main" val="255531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02" y="191306"/>
            <a:ext cx="11653523" cy="849463"/>
          </a:xfrm>
        </p:spPr>
        <p:txBody>
          <a:bodyPr/>
          <a:lstStyle/>
          <a:p>
            <a:r>
              <a:rPr lang="en-US" sz="4800" b="1">
                <a:latin typeface="+mn-lt"/>
              </a:rPr>
              <a:t>Availability Set</a:t>
            </a:r>
          </a:p>
        </p:txBody>
      </p:sp>
      <p:pic>
        <p:nvPicPr>
          <p:cNvPr id="4" name="Content Placeholder 3"/>
          <p:cNvPicPr>
            <a:picLocks noGrp="1" noChangeAspect="1"/>
          </p:cNvPicPr>
          <p:nvPr>
            <p:ph idx="4294967295"/>
          </p:nvPr>
        </p:nvPicPr>
        <p:blipFill>
          <a:blip r:embed="rId2"/>
          <a:stretch>
            <a:fillRect/>
          </a:stretch>
        </p:blipFill>
        <p:spPr>
          <a:xfrm>
            <a:off x="2358231" y="1476952"/>
            <a:ext cx="7475538" cy="4892675"/>
          </a:xfrm>
          <a:prstGeom prst="rect">
            <a:avLst/>
          </a:prstGeom>
        </p:spPr>
      </p:pic>
    </p:spTree>
    <p:extLst>
      <p:ext uri="{BB962C8B-B14F-4D97-AF65-F5344CB8AC3E}">
        <p14:creationId xmlns:p14="http://schemas.microsoft.com/office/powerpoint/2010/main" val="2064441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mn-lt"/>
              </a:rPr>
              <a:t>Availability Set</a:t>
            </a:r>
          </a:p>
        </p:txBody>
      </p:sp>
      <p:pic>
        <p:nvPicPr>
          <p:cNvPr id="4" name="Content Placeholder 3"/>
          <p:cNvPicPr>
            <a:picLocks noGrp="1" noChangeAspect="1"/>
          </p:cNvPicPr>
          <p:nvPr>
            <p:ph idx="4294967295"/>
          </p:nvPr>
        </p:nvPicPr>
        <p:blipFill>
          <a:blip r:embed="rId2"/>
          <a:stretch>
            <a:fillRect/>
          </a:stretch>
        </p:blipFill>
        <p:spPr>
          <a:xfrm>
            <a:off x="996682" y="1306442"/>
            <a:ext cx="10186988" cy="5070475"/>
          </a:xfrm>
          <a:prstGeom prst="rect">
            <a:avLst/>
          </a:prstGeom>
          <a:ln w="76200">
            <a:solidFill>
              <a:schemeClr val="tx1"/>
            </a:solidFill>
          </a:ln>
        </p:spPr>
      </p:pic>
      <p:sp>
        <p:nvSpPr>
          <p:cNvPr id="11" name="Rectangle 10"/>
          <p:cNvSpPr/>
          <p:nvPr/>
        </p:nvSpPr>
        <p:spPr>
          <a:xfrm>
            <a:off x="3037619" y="3051899"/>
            <a:ext cx="1755058" cy="1229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1047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53" y="174209"/>
            <a:ext cx="11655840" cy="899665"/>
          </a:xfrm>
        </p:spPr>
        <p:txBody>
          <a:bodyPr/>
          <a:lstStyle/>
          <a:p>
            <a:r>
              <a:rPr lang="en-US" sz="4800" b="1">
                <a:latin typeface="+mn-lt"/>
              </a:rPr>
              <a:t>Options for Highly Available VMs</a:t>
            </a:r>
          </a:p>
        </p:txBody>
      </p:sp>
      <p:sp>
        <p:nvSpPr>
          <p:cNvPr id="3" name="Content Placeholder 2"/>
          <p:cNvSpPr>
            <a:spLocks noGrp="1"/>
          </p:cNvSpPr>
          <p:nvPr>
            <p:ph idx="4294967295"/>
          </p:nvPr>
        </p:nvSpPr>
        <p:spPr>
          <a:xfrm>
            <a:off x="0" y="1825625"/>
            <a:ext cx="10515600" cy="4351338"/>
          </a:xfrm>
        </p:spPr>
        <p:txBody>
          <a:bodyPr>
            <a:normAutofit fontScale="92500" lnSpcReduction="10000"/>
          </a:bodyPr>
          <a:lstStyle/>
          <a:p>
            <a:pPr>
              <a:buFont typeface="Arial" panose="020B0604020202020204" pitchFamily="34" charset="0"/>
              <a:buChar char="•"/>
            </a:pPr>
            <a:r>
              <a:rPr lang="en-US" sz="2800" dirty="0">
                <a:latin typeface="+mn-lt"/>
              </a:rPr>
              <a:t>Option 1 (Good $) – Using premium managed disks to get a single VM SLA</a:t>
            </a:r>
          </a:p>
          <a:p>
            <a:pPr lvl="1">
              <a:buFont typeface="Arial" panose="020B0604020202020204" pitchFamily="34" charset="0"/>
              <a:buChar char="•"/>
            </a:pPr>
            <a:r>
              <a:rPr lang="en-US" sz="2200" dirty="0"/>
              <a:t>Minimum VM size is D1</a:t>
            </a:r>
          </a:p>
          <a:p>
            <a:pPr lvl="1">
              <a:buFont typeface="Arial" panose="020B0604020202020204" pitchFamily="34" charset="0"/>
              <a:buChar char="•"/>
            </a:pPr>
            <a:r>
              <a:rPr lang="en-US" sz="2200" dirty="0"/>
              <a:t>Must use premium managed disk</a:t>
            </a:r>
          </a:p>
          <a:p>
            <a:pPr>
              <a:buFont typeface="Arial" panose="020B0604020202020204" pitchFamily="34" charset="0"/>
              <a:buChar char="•"/>
            </a:pPr>
            <a:r>
              <a:rPr lang="en-US" sz="2800" dirty="0">
                <a:latin typeface="+mn-lt"/>
              </a:rPr>
              <a:t>Option 2 (Better $$)– Using availability sets </a:t>
            </a:r>
          </a:p>
          <a:p>
            <a:pPr lvl="1">
              <a:buFont typeface="Arial" panose="020B0604020202020204" pitchFamily="34" charset="0"/>
              <a:buChar char="•"/>
            </a:pPr>
            <a:r>
              <a:rPr lang="en-US" sz="2200" dirty="0"/>
              <a:t>Can use lower tier VMs (A vs D)</a:t>
            </a:r>
          </a:p>
          <a:p>
            <a:pPr lvl="1">
              <a:buFont typeface="Arial" panose="020B0604020202020204" pitchFamily="34" charset="0"/>
              <a:buChar char="•"/>
            </a:pPr>
            <a:r>
              <a:rPr lang="en-US" sz="2200" dirty="0"/>
              <a:t>Can use standard managed disk</a:t>
            </a:r>
          </a:p>
          <a:p>
            <a:pPr lvl="1">
              <a:buFont typeface="Arial" panose="020B0604020202020204" pitchFamily="34" charset="0"/>
              <a:buChar char="•"/>
            </a:pPr>
            <a:r>
              <a:rPr lang="en-US" sz="2200" dirty="0"/>
              <a:t>Transactions costs will be calculated for standard disk types</a:t>
            </a:r>
          </a:p>
          <a:p>
            <a:pPr>
              <a:buFont typeface="Arial" panose="020B0604020202020204" pitchFamily="34" charset="0"/>
              <a:buChar char="•"/>
            </a:pPr>
            <a:r>
              <a:rPr lang="en-US" sz="2800" dirty="0">
                <a:latin typeface="+mn-lt"/>
              </a:rPr>
              <a:t>Option 3 (Best $$$)– Using premium managed disk VMs in an availability set</a:t>
            </a:r>
          </a:p>
          <a:p>
            <a:pPr lvl="1">
              <a:buFont typeface="Arial" panose="020B0604020202020204" pitchFamily="34" charset="0"/>
              <a:buChar char="•"/>
            </a:pPr>
            <a:r>
              <a:rPr lang="en-US" sz="2200" dirty="0"/>
              <a:t>Ultimate level of protection</a:t>
            </a:r>
          </a:p>
          <a:p>
            <a:pPr lvl="1">
              <a:buFont typeface="Arial" panose="020B0604020202020204" pitchFamily="34" charset="0"/>
              <a:buChar char="•"/>
            </a:pPr>
            <a:r>
              <a:rPr lang="en-US" sz="2200" dirty="0"/>
              <a:t>No transaction costs on the managed disks</a:t>
            </a:r>
          </a:p>
          <a:p>
            <a:pPr lvl="1"/>
            <a:endParaRPr lang="en-US" dirty="0"/>
          </a:p>
        </p:txBody>
      </p:sp>
    </p:spTree>
    <p:extLst>
      <p:ext uri="{BB962C8B-B14F-4D97-AF65-F5344CB8AC3E}">
        <p14:creationId xmlns:p14="http://schemas.microsoft.com/office/powerpoint/2010/main" val="3147170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BFEC-1243-4212-91F8-A220CB86AFD5}"/>
              </a:ext>
            </a:extLst>
          </p:cNvPr>
          <p:cNvSpPr>
            <a:spLocks noGrp="1"/>
          </p:cNvSpPr>
          <p:nvPr>
            <p:ph type="title"/>
          </p:nvPr>
        </p:nvSpPr>
        <p:spPr/>
        <p:txBody>
          <a:bodyPr/>
          <a:lstStyle/>
          <a:p>
            <a:r>
              <a:rPr lang="en-US" dirty="0"/>
              <a:t>Let’s Take A Look	</a:t>
            </a:r>
          </a:p>
        </p:txBody>
      </p:sp>
      <p:sp>
        <p:nvSpPr>
          <p:cNvPr id="3" name="Text Placeholder 2">
            <a:extLst>
              <a:ext uri="{FF2B5EF4-FFF2-40B4-BE49-F238E27FC236}">
                <a16:creationId xmlns:a16="http://schemas.microsoft.com/office/drawing/2014/main" id="{17013B84-DA11-4005-9252-719188C04247}"/>
              </a:ext>
            </a:extLst>
          </p:cNvPr>
          <p:cNvSpPr>
            <a:spLocks noGrp="1"/>
          </p:cNvSpPr>
          <p:nvPr>
            <p:ph type="body" sz="quarter" idx="12"/>
          </p:nvPr>
        </p:nvSpPr>
        <p:spPr>
          <a:xfrm>
            <a:off x="269240" y="3877277"/>
            <a:ext cx="9860674" cy="1292662"/>
          </a:xfrm>
        </p:spPr>
        <p:txBody>
          <a:bodyPr/>
          <a:lstStyle/>
          <a:p>
            <a:r>
              <a:rPr lang="en-US" sz="7200" b="1" dirty="0"/>
              <a:t>http://52.175.222.85/</a:t>
            </a:r>
          </a:p>
        </p:txBody>
      </p:sp>
    </p:spTree>
    <p:extLst>
      <p:ext uri="{BB962C8B-B14F-4D97-AF65-F5344CB8AC3E}">
        <p14:creationId xmlns:p14="http://schemas.microsoft.com/office/powerpoint/2010/main" val="3830953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Networking</a:t>
            </a:r>
          </a:p>
        </p:txBody>
      </p:sp>
    </p:spTree>
    <p:extLst>
      <p:ext uri="{BB962C8B-B14F-4D97-AF65-F5344CB8AC3E}">
        <p14:creationId xmlns:p14="http://schemas.microsoft.com/office/powerpoint/2010/main" val="94973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Azure Trivia …</a:t>
            </a:r>
          </a:p>
        </p:txBody>
      </p:sp>
      <p:sp>
        <p:nvSpPr>
          <p:cNvPr id="4" name="Text Placeholder 3">
            <a:extLst>
              <a:ext uri="{FF2B5EF4-FFF2-40B4-BE49-F238E27FC236}">
                <a16:creationId xmlns:a16="http://schemas.microsoft.com/office/drawing/2014/main" id="{F4636944-F864-4E7A-B4A8-381E54CAA07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4868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70"/>
          <p:cNvCxnSpPr/>
          <p:nvPr/>
        </p:nvCxnSpPr>
        <p:spPr>
          <a:xfrm rot="10800000">
            <a:off x="8099164" y="3806599"/>
            <a:ext cx="0" cy="2291422"/>
          </a:xfrm>
          <a:prstGeom prst="line">
            <a:avLst/>
          </a:prstGeom>
          <a:noFill/>
          <a:ln w="76200" cap="flat" cmpd="dbl" algn="ctr">
            <a:solidFill>
              <a:schemeClr val="tx1">
                <a:lumMod val="60000"/>
                <a:lumOff val="40000"/>
              </a:schemeClr>
            </a:solidFill>
            <a:prstDash val="sysDot"/>
            <a:miter lim="800000"/>
          </a:ln>
          <a:effectLst/>
        </p:spPr>
      </p:cxnSp>
      <p:sp>
        <p:nvSpPr>
          <p:cNvPr id="74" name="Title 73"/>
          <p:cNvSpPr>
            <a:spLocks noGrp="1"/>
          </p:cNvSpPr>
          <p:nvPr>
            <p:ph type="title"/>
          </p:nvPr>
        </p:nvSpPr>
        <p:spPr/>
        <p:txBody>
          <a:bodyPr/>
          <a:lstStyle/>
          <a:p>
            <a:r>
              <a:rPr lang="en-US"/>
              <a:t>The big (network) picture</a:t>
            </a:r>
          </a:p>
        </p:txBody>
      </p:sp>
      <p:sp>
        <p:nvSpPr>
          <p:cNvPr id="7" name="Freeform 128"/>
          <p:cNvSpPr>
            <a:spLocks noChangeAspect="1"/>
          </p:cNvSpPr>
          <p:nvPr/>
        </p:nvSpPr>
        <p:spPr bwMode="black">
          <a:xfrm>
            <a:off x="3933914" y="1265129"/>
            <a:ext cx="4977468" cy="26195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nvGrpSpPr>
          <p:cNvPr id="30" name="Group 29"/>
          <p:cNvGrpSpPr/>
          <p:nvPr/>
        </p:nvGrpSpPr>
        <p:grpSpPr>
          <a:xfrm>
            <a:off x="5149489" y="2144937"/>
            <a:ext cx="3029598" cy="1559325"/>
            <a:chOff x="5393001" y="2078483"/>
            <a:chExt cx="3090348" cy="1590593"/>
          </a:xfrm>
        </p:grpSpPr>
        <p:sp>
          <p:nvSpPr>
            <p:cNvPr id="8" name="Rounded Rectangle 7"/>
            <p:cNvSpPr/>
            <p:nvPr/>
          </p:nvSpPr>
          <p:spPr bwMode="auto">
            <a:xfrm>
              <a:off x="5393001" y="2078483"/>
              <a:ext cx="3090348" cy="1590593"/>
            </a:xfrm>
            <a:prstGeom prst="roundRect">
              <a:avLst>
                <a:gd name="adj" fmla="val 3605"/>
              </a:avLst>
            </a:prstGeom>
            <a:solidFill>
              <a:schemeClr val="bg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 name="TextBox 1"/>
          <p:cNvSpPr txBox="1"/>
          <p:nvPr/>
        </p:nvSpPr>
        <p:spPr>
          <a:xfrm>
            <a:off x="5155847" y="1460371"/>
            <a:ext cx="2210107" cy="633625"/>
          </a:xfrm>
          <a:prstGeom prst="rect">
            <a:avLst/>
          </a:prstGeom>
          <a:noFill/>
        </p:spPr>
        <p:txBody>
          <a:bodyPr wrap="square" rtlCol="0">
            <a:spAutoFit/>
          </a:bodyPr>
          <a:lstStyle/>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Azure</a:t>
            </a:r>
          </a:p>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v</a:t>
            </a:r>
            <a:r>
              <a:rPr kumimoji="0" lang="en-US" sz="1961" b="0" i="0" u="none" strike="noStrike" kern="0" cap="none" spc="0" normalizeH="0" baseline="0" noProof="0" err="1">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irtual</a:t>
            </a: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 network</a:t>
            </a:r>
          </a:p>
        </p:txBody>
      </p:sp>
      <p:grpSp>
        <p:nvGrpSpPr>
          <p:cNvPr id="53" name="Group 52"/>
          <p:cNvGrpSpPr/>
          <p:nvPr/>
        </p:nvGrpSpPr>
        <p:grpSpPr>
          <a:xfrm>
            <a:off x="269241" y="1559000"/>
            <a:ext cx="4085890" cy="5046041"/>
            <a:chOff x="274639" y="1589764"/>
            <a:chExt cx="4167821" cy="5147225"/>
          </a:xfrm>
        </p:grpSpPr>
        <p:sp>
          <p:nvSpPr>
            <p:cNvPr id="29" name="TextBox 28"/>
            <p:cNvSpPr txBox="1"/>
            <p:nvPr/>
          </p:nvSpPr>
          <p:spPr>
            <a:xfrm>
              <a:off x="2496761" y="1878217"/>
              <a:ext cx="1945699" cy="1157121"/>
            </a:xfrm>
            <a:prstGeom prst="rect">
              <a:avLst/>
            </a:prstGeom>
            <a:noFill/>
          </p:spPr>
          <p:txBody>
            <a:bodyPr wrap="square" lIns="179214" tIns="143370" rIns="179214" bIns="143370"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Users</a:t>
              </a:r>
            </a:p>
            <a:p>
              <a:pPr marL="0" marR="0" lvl="1" indent="0" algn="ctr" defTabSz="896386" rtl="0" eaLnBrk="1" fontAlgn="auto" latinLnBrk="0" hangingPunct="1">
                <a:lnSpc>
                  <a:spcPct val="90000"/>
                </a:lnSpc>
                <a:spcBef>
                  <a:spcPts val="0"/>
                </a:spcBef>
                <a:spcAft>
                  <a:spcPts val="2353"/>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Internet</a:t>
              </a:r>
            </a:p>
          </p:txBody>
        </p:sp>
        <p:grpSp>
          <p:nvGrpSpPr>
            <p:cNvPr id="52" name="Group 51"/>
            <p:cNvGrpSpPr/>
            <p:nvPr/>
          </p:nvGrpSpPr>
          <p:grpSpPr>
            <a:xfrm>
              <a:off x="886358" y="1589764"/>
              <a:ext cx="1645500" cy="1645500"/>
              <a:chOff x="886358" y="1589764"/>
              <a:chExt cx="1645500" cy="1645500"/>
            </a:xfrm>
          </p:grpSpPr>
          <p:sp>
            <p:nvSpPr>
              <p:cNvPr id="20" name="Oval 19"/>
              <p:cNvSpPr/>
              <p:nvPr/>
            </p:nvSpPr>
            <p:spPr bwMode="auto">
              <a:xfrm>
                <a:off x="886358" y="1589764"/>
                <a:ext cx="1645500" cy="1645500"/>
              </a:xfrm>
              <a:prstGeom prst="ellipse">
                <a:avLst/>
              </a:prstGeom>
              <a:solidFill>
                <a:schemeClr val="tx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6" name="Group 5"/>
              <p:cNvGrpSpPr/>
              <p:nvPr/>
            </p:nvGrpSpPr>
            <p:grpSpPr>
              <a:xfrm>
                <a:off x="1112729" y="1900947"/>
                <a:ext cx="1192758" cy="1023135"/>
                <a:chOff x="1112729" y="1900946"/>
                <a:chExt cx="1192758" cy="1023135"/>
              </a:xfrm>
              <a:solidFill>
                <a:schemeClr val="accent5"/>
              </a:solidFill>
            </p:grpSpPr>
            <p:sp>
              <p:nvSpPr>
                <p:cNvPr id="22" name="Freeform 741"/>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3" name="Oval 742"/>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4" name="Freeform 743"/>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5" name="Oval 744"/>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6" name="Freeform 745"/>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7" name="Oval 746"/>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grpSp>
        </p:grpSp>
        <p:sp>
          <p:nvSpPr>
            <p:cNvPr id="60" name="TextBox 59"/>
            <p:cNvSpPr txBox="1"/>
            <p:nvPr/>
          </p:nvSpPr>
          <p:spPr>
            <a:xfrm>
              <a:off x="274639" y="3242238"/>
              <a:ext cx="3682450" cy="3494751"/>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Front-end access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Dynamic/reserved public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IP addresses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Direct VM access, ACLs for security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Load balancing</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DNS services: hosting,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traffic management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DDoS</a:t>
              </a: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protection</a:t>
              </a:r>
            </a:p>
          </p:txBody>
        </p:sp>
      </p:grpSp>
      <p:sp>
        <p:nvSpPr>
          <p:cNvPr id="61" name="TextBox 60"/>
          <p:cNvSpPr txBox="1"/>
          <p:nvPr/>
        </p:nvSpPr>
        <p:spPr>
          <a:xfrm>
            <a:off x="8911382" y="1187939"/>
            <a:ext cx="3013699" cy="739810"/>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Virtual network</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“Bring your own network” </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Segment with subnets and network security groups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Control traffic flow with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user defined routes</a:t>
            </a:r>
          </a:p>
        </p:txBody>
      </p:sp>
      <p:grpSp>
        <p:nvGrpSpPr>
          <p:cNvPr id="48" name="Group 47"/>
          <p:cNvGrpSpPr/>
          <p:nvPr/>
        </p:nvGrpSpPr>
        <p:grpSpPr>
          <a:xfrm>
            <a:off x="2626044" y="2197922"/>
            <a:ext cx="1879879" cy="473533"/>
            <a:chOff x="2678701" y="2241498"/>
            <a:chExt cx="1917574" cy="483028"/>
          </a:xfrm>
        </p:grpSpPr>
        <p:sp>
          <p:nvSpPr>
            <p:cNvPr id="299" name="Freeform 6"/>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Oval 7"/>
            <p:cNvSpPr>
              <a:spLocks noChangeArrowheads="1"/>
            </p:cNvSpPr>
            <p:nvPr/>
          </p:nvSpPr>
          <p:spPr bwMode="auto">
            <a:xfrm>
              <a:off x="3838519"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Oval 8"/>
            <p:cNvSpPr>
              <a:spLocks noChangeArrowheads="1"/>
            </p:cNvSpPr>
            <p:nvPr/>
          </p:nvSpPr>
          <p:spPr bwMode="auto">
            <a:xfrm>
              <a:off x="403154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Oval 9"/>
            <p:cNvSpPr>
              <a:spLocks noChangeArrowheads="1"/>
            </p:cNvSpPr>
            <p:nvPr/>
          </p:nvSpPr>
          <p:spPr bwMode="auto">
            <a:xfrm>
              <a:off x="422498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Oval 7"/>
            <p:cNvSpPr>
              <a:spLocks noChangeArrowheads="1"/>
            </p:cNvSpPr>
            <p:nvPr/>
          </p:nvSpPr>
          <p:spPr bwMode="auto">
            <a:xfrm>
              <a:off x="3258610"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Oval 8"/>
            <p:cNvSpPr>
              <a:spLocks noChangeArrowheads="1"/>
            </p:cNvSpPr>
            <p:nvPr/>
          </p:nvSpPr>
          <p:spPr bwMode="auto">
            <a:xfrm>
              <a:off x="3451637"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Oval 9"/>
            <p:cNvSpPr>
              <a:spLocks noChangeArrowheads="1"/>
            </p:cNvSpPr>
            <p:nvPr/>
          </p:nvSpPr>
          <p:spPr bwMode="auto">
            <a:xfrm>
              <a:off x="364507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Oval 7"/>
            <p:cNvSpPr>
              <a:spLocks noChangeArrowheads="1"/>
            </p:cNvSpPr>
            <p:nvPr/>
          </p:nvSpPr>
          <p:spPr bwMode="auto">
            <a:xfrm>
              <a:off x="2678701"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Oval 8"/>
            <p:cNvSpPr>
              <a:spLocks noChangeArrowheads="1"/>
            </p:cNvSpPr>
            <p:nvPr/>
          </p:nvSpPr>
          <p:spPr bwMode="auto">
            <a:xfrm>
              <a:off x="287172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Oval 9"/>
            <p:cNvSpPr>
              <a:spLocks noChangeArrowheads="1"/>
            </p:cNvSpPr>
            <p:nvPr/>
          </p:nvSpPr>
          <p:spPr bwMode="auto">
            <a:xfrm>
              <a:off x="3065169"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72" name="Straight Connector 171"/>
          <p:cNvCxnSpPr/>
          <p:nvPr/>
        </p:nvCxnSpPr>
        <p:spPr>
          <a:xfrm rot="10800000">
            <a:off x="8008345" y="3881302"/>
            <a:ext cx="0" cy="2291422"/>
          </a:xfrm>
          <a:prstGeom prst="line">
            <a:avLst/>
          </a:prstGeom>
          <a:noFill/>
          <a:ln w="76200" cap="flat" cmpd="dbl" algn="ctr">
            <a:solidFill>
              <a:schemeClr val="tx1">
                <a:lumMod val="60000"/>
                <a:lumOff val="40000"/>
              </a:schemeClr>
            </a:solidFill>
            <a:prstDash val="sysDot"/>
            <a:miter lim="800000"/>
          </a:ln>
          <a:effectLst/>
        </p:spPr>
      </p:cxnSp>
      <p:sp>
        <p:nvSpPr>
          <p:cNvPr id="63" name="TextBox 62"/>
          <p:cNvSpPr txBox="1"/>
          <p:nvPr/>
        </p:nvSpPr>
        <p:spPr>
          <a:xfrm>
            <a:off x="8911382" y="3877213"/>
            <a:ext cx="3005544" cy="2589127"/>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Backend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Point-to-site for dev/test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 for secure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site-to-site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 for private enterprise grade connectivity</a:t>
            </a:r>
          </a:p>
        </p:txBody>
      </p:sp>
      <p:grpSp>
        <p:nvGrpSpPr>
          <p:cNvPr id="3" name="Group 2"/>
          <p:cNvGrpSpPr/>
          <p:nvPr/>
        </p:nvGrpSpPr>
        <p:grpSpPr>
          <a:xfrm>
            <a:off x="4471220" y="3992605"/>
            <a:ext cx="3792671" cy="2864472"/>
            <a:chOff x="4560877" y="4072168"/>
            <a:chExt cx="3868722" cy="2921911"/>
          </a:xfrm>
        </p:grpSpPr>
        <p:sp>
          <p:nvSpPr>
            <p:cNvPr id="70" name="TextBox 69"/>
            <p:cNvSpPr txBox="1"/>
            <p:nvPr/>
          </p:nvSpPr>
          <p:spPr>
            <a:xfrm>
              <a:off x="6100762" y="4072168"/>
              <a:ext cx="1703203" cy="1194173"/>
            </a:xfrm>
            <a:prstGeom prst="rect">
              <a:avLst/>
            </a:prstGeom>
            <a:noFill/>
          </p:spPr>
          <p:txBody>
            <a:bodyPr wrap="square" lIns="0" tIns="0" rIns="0" bIns="0" rtlCol="0">
              <a:spAutoFit/>
            </a:bodyPr>
            <a:lstStyle/>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Backend connectivity</a:t>
              </a:r>
            </a:p>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a:t>
              </a:r>
            </a:p>
          </p:txBody>
        </p:sp>
        <p:grpSp>
          <p:nvGrpSpPr>
            <p:cNvPr id="313" name="Group 312"/>
            <p:cNvGrpSpPr/>
            <p:nvPr/>
          </p:nvGrpSpPr>
          <p:grpSpPr>
            <a:xfrm>
              <a:off x="4560877" y="4697003"/>
              <a:ext cx="1893269" cy="2297076"/>
              <a:chOff x="4560877" y="4697003"/>
              <a:chExt cx="1893269" cy="2297076"/>
            </a:xfrm>
          </p:grpSpPr>
          <p:sp>
            <p:nvSpPr>
              <p:cNvPr id="57" name="Rectangle 10"/>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11"/>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22"/>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6"/>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27"/>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28"/>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29"/>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0"/>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1"/>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2"/>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33"/>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34"/>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5"/>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6"/>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7"/>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8"/>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9"/>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40"/>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41"/>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42"/>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43"/>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44"/>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5"/>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6"/>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7"/>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8"/>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9"/>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50"/>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51"/>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52"/>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53"/>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54"/>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5"/>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6"/>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7"/>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8"/>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9"/>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60"/>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61"/>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62"/>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63"/>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64"/>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65"/>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66"/>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67"/>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8"/>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9"/>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70"/>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71"/>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72"/>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73"/>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74"/>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75"/>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6"/>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7"/>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8"/>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9"/>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80"/>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81"/>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82"/>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83"/>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84"/>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5"/>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6"/>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7"/>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8"/>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9"/>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90"/>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91"/>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92"/>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93"/>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94"/>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5"/>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6"/>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97"/>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98"/>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9"/>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100"/>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101"/>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02"/>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03"/>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04"/>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5"/>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6"/>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7"/>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8"/>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9"/>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10"/>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11"/>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12"/>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13"/>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4"/>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5"/>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6"/>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7"/>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8"/>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9"/>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20"/>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21"/>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22"/>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23"/>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24"/>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5"/>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12" name="Group 311"/>
            <p:cNvGrpSpPr/>
            <p:nvPr/>
          </p:nvGrpSpPr>
          <p:grpSpPr>
            <a:xfrm>
              <a:off x="7413281" y="5753909"/>
              <a:ext cx="1016318" cy="1240170"/>
              <a:chOff x="7413281" y="5753909"/>
              <a:chExt cx="1016318" cy="1240170"/>
            </a:xfrm>
          </p:grpSpPr>
          <p:sp>
            <p:nvSpPr>
              <p:cNvPr id="183" name="Rectangle 10"/>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11"/>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21"/>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2"/>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26"/>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27"/>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28"/>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29"/>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30"/>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31"/>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32"/>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33"/>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34"/>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35"/>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36"/>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37"/>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38"/>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39"/>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40"/>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41"/>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42"/>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43"/>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44"/>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45"/>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46"/>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47"/>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48"/>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49"/>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50"/>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51"/>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52"/>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53"/>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54"/>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55"/>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56"/>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57"/>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58"/>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59"/>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60"/>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61"/>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62"/>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63"/>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64"/>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65"/>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66"/>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Freeform 67"/>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68"/>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Freeform 69"/>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Freeform 70"/>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71"/>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72"/>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73"/>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Rectangle 74"/>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Rectangle 75"/>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76"/>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77"/>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78"/>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79"/>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80"/>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81"/>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82"/>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83"/>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84"/>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85"/>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86"/>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87"/>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88"/>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89"/>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90"/>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91"/>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92"/>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Rectangle 93"/>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Rectangle 94"/>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Rectangle 95"/>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Rectangle 96"/>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97"/>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98"/>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99"/>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Rectangle 100"/>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101"/>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102"/>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ectangle 103"/>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104"/>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Rectangle 105"/>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106"/>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107"/>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108"/>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0" name="Rectangle 109"/>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110"/>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111"/>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3" name="Rectangle 112"/>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113"/>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114"/>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115"/>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116"/>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117"/>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118"/>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119"/>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1" name="Rectangle 120"/>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121"/>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3" name="Rectangle 122"/>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4" name="Rectangle 123"/>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5" name="Rectangle 124"/>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Rectangle 125"/>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 name="Group 36"/>
            <p:cNvGrpSpPr/>
            <p:nvPr/>
          </p:nvGrpSpPr>
          <p:grpSpPr>
            <a:xfrm>
              <a:off x="5126657" y="4150384"/>
              <a:ext cx="437130" cy="439398"/>
              <a:chOff x="5659515" y="4044160"/>
              <a:chExt cx="490973" cy="493520"/>
            </a:xfrm>
          </p:grpSpPr>
          <p:sp>
            <p:nvSpPr>
              <p:cNvPr id="35" name="Isosceles Triangle 34"/>
              <p:cNvSpPr/>
              <p:nvPr/>
            </p:nvSpPr>
            <p:spPr bwMode="auto">
              <a:xfrm>
                <a:off x="5671871" y="4091298"/>
                <a:ext cx="460452" cy="396941"/>
              </a:xfrm>
              <a:prstGeom prst="triangle">
                <a:avLst/>
              </a:prstGeom>
              <a:no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p:cNvSpPr/>
              <p:nvPr/>
            </p:nvSpPr>
            <p:spPr bwMode="auto">
              <a:xfrm>
                <a:off x="5833170" y="4044160"/>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9" name="Oval 288"/>
              <p:cNvSpPr/>
              <p:nvPr/>
            </p:nvSpPr>
            <p:spPr bwMode="auto">
              <a:xfrm>
                <a:off x="5659515"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0" name="Oval 289"/>
              <p:cNvSpPr/>
              <p:nvPr/>
            </p:nvSpPr>
            <p:spPr bwMode="auto">
              <a:xfrm>
                <a:off x="6005837"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6" name="Group 45"/>
          <p:cNvGrpSpPr/>
          <p:nvPr/>
        </p:nvGrpSpPr>
        <p:grpSpPr>
          <a:xfrm>
            <a:off x="7388975" y="4054360"/>
            <a:ext cx="507999" cy="244654"/>
            <a:chOff x="2378075" y="1646238"/>
            <a:chExt cx="7680325" cy="3698875"/>
          </a:xfrm>
        </p:grpSpPr>
        <p:sp>
          <p:nvSpPr>
            <p:cNvPr id="41" name="Freeform 5"/>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6"/>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7"/>
            <p:cNvSpPr>
              <a:spLocks noChangeArrowheads="1"/>
            </p:cNvSpPr>
            <p:nvPr/>
          </p:nvSpPr>
          <p:spPr bwMode="auto">
            <a:xfrm>
              <a:off x="4373563" y="3070226"/>
              <a:ext cx="847725"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8"/>
            <p:cNvSpPr>
              <a:spLocks noChangeArrowheads="1"/>
            </p:cNvSpPr>
            <p:nvPr/>
          </p:nvSpPr>
          <p:spPr bwMode="auto">
            <a:xfrm>
              <a:off x="5794375"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Oval 9"/>
            <p:cNvSpPr>
              <a:spLocks noChangeArrowheads="1"/>
            </p:cNvSpPr>
            <p:nvPr/>
          </p:nvSpPr>
          <p:spPr bwMode="auto">
            <a:xfrm>
              <a:off x="7215188"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0" name="Group 49"/>
          <p:cNvGrpSpPr/>
          <p:nvPr/>
        </p:nvGrpSpPr>
        <p:grpSpPr>
          <a:xfrm>
            <a:off x="5643180" y="4014075"/>
            <a:ext cx="395007" cy="1090983"/>
            <a:chOff x="5803969" y="4083421"/>
            <a:chExt cx="402928" cy="1112859"/>
          </a:xfrm>
        </p:grpSpPr>
        <p:sp>
          <p:nvSpPr>
            <p:cNvPr id="292" name="Freeform 5"/>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6"/>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9" name="Group 48"/>
            <p:cNvGrpSpPr/>
            <p:nvPr/>
          </p:nvGrpSpPr>
          <p:grpSpPr>
            <a:xfrm>
              <a:off x="5959087" y="4288647"/>
              <a:ext cx="92692" cy="707628"/>
              <a:chOff x="5956710" y="4332543"/>
              <a:chExt cx="92692" cy="707628"/>
            </a:xfrm>
          </p:grpSpPr>
          <p:sp>
            <p:nvSpPr>
              <p:cNvPr id="294" name="Oval 7"/>
              <p:cNvSpPr>
                <a:spLocks noChangeArrowheads="1"/>
              </p:cNvSpPr>
              <p:nvPr/>
            </p:nvSpPr>
            <p:spPr bwMode="auto">
              <a:xfrm rot="5400000">
                <a:off x="5956884" y="4332370"/>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Oval 8"/>
              <p:cNvSpPr>
                <a:spLocks noChangeArrowheads="1"/>
              </p:cNvSpPr>
              <p:nvPr/>
            </p:nvSpPr>
            <p:spPr bwMode="auto">
              <a:xfrm rot="5400000">
                <a:off x="5956711" y="4486104"/>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Oval 9"/>
              <p:cNvSpPr>
                <a:spLocks noChangeArrowheads="1"/>
              </p:cNvSpPr>
              <p:nvPr/>
            </p:nvSpPr>
            <p:spPr bwMode="auto">
              <a:xfrm rot="5400000">
                <a:off x="5956711" y="4640011"/>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Oval 7"/>
              <p:cNvSpPr>
                <a:spLocks noChangeArrowheads="1"/>
              </p:cNvSpPr>
              <p:nvPr/>
            </p:nvSpPr>
            <p:spPr bwMode="auto">
              <a:xfrm rot="5400000">
                <a:off x="5956884" y="4793746"/>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Oval 8"/>
              <p:cNvSpPr>
                <a:spLocks noChangeArrowheads="1"/>
              </p:cNvSpPr>
              <p:nvPr/>
            </p:nvSpPr>
            <p:spPr bwMode="auto">
              <a:xfrm rot="5400000">
                <a:off x="5956711" y="4947480"/>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227673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61"/>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800"/>
                                        <p:tgtEl>
                                          <p:spTgt spid="53"/>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53"/>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800"/>
                                        <p:tgtEl>
                                          <p:spTgt spid="63"/>
                                        </p:tgtEl>
                                      </p:cBhvr>
                                    </p:animEffect>
                                  </p:childTnLst>
                                </p:cTn>
                              </p:par>
                              <p:par>
                                <p:cTn id="26" presetID="42" presetClass="path" presetSubtype="0" decel="100000" fill="hold" grpId="1" nodeType="withEffect">
                                  <p:stCondLst>
                                    <p:cond delay="0"/>
                                  </p:stCondLst>
                                  <p:childTnLst>
                                    <p:animMotion origin="layout" path="M -8.7567E-7 3.13663E-6 L -8.7567E-7 0.4251 " pathEditMode="relative" rAng="0" ptsTypes="AA">
                                      <p:cBhvr>
                                        <p:cTn id="27" dur="750" spd="-100000" fill="hold"/>
                                        <p:tgtEl>
                                          <p:spTgt spid="63"/>
                                        </p:tgtEl>
                                        <p:attrNameLst>
                                          <p:attrName>ppt_x</p:attrName>
                                          <p:attrName>ppt_y</p:attrName>
                                        </p:attrNameLst>
                                      </p:cBhvr>
                                      <p:rCtr x="0" y="21244"/>
                                    </p:animMotion>
                                  </p:childTnLst>
                                </p:cTn>
                              </p:par>
                              <p:par>
                                <p:cTn id="28" presetID="16" presetClass="entr" presetSubtype="42"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barn(outHorizontal)">
                                      <p:cBhvr>
                                        <p:cTn id="30" dur="500"/>
                                        <p:tgtEl>
                                          <p:spTgt spid="50"/>
                                        </p:tgtEl>
                                      </p:cBhvr>
                                    </p:animEffect>
                                  </p:childTnLst>
                                </p:cTn>
                              </p:par>
                              <p:par>
                                <p:cTn id="31" presetID="16" presetClass="entr" presetSubtype="37"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arn(outVertical)">
                                      <p:cBhvr>
                                        <p:cTn id="33" dur="500"/>
                                        <p:tgtEl>
                                          <p:spTgt spid="46"/>
                                        </p:tgtEl>
                                      </p:cBhvr>
                                    </p:animEffect>
                                  </p:childTnLst>
                                </p:cTn>
                              </p:par>
                              <p:par>
                                <p:cTn id="34" presetID="22" presetClass="entr" presetSubtype="4" fill="hold" nodeType="with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wipe(down)">
                                      <p:cBhvr>
                                        <p:cTn id="36" dur="750"/>
                                        <p:tgtEl>
                                          <p:spTgt spid="172"/>
                                        </p:tgtEl>
                                      </p:cBhvr>
                                    </p:animEffect>
                                  </p:childTnLst>
                                </p:cTn>
                              </p:par>
                              <p:par>
                                <p:cTn id="37" presetID="22" presetClass="entr" presetSubtype="1" fill="hold"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wipe(up)">
                                      <p:cBhvr>
                                        <p:cTn id="39" dur="750"/>
                                        <p:tgtEl>
                                          <p:spTgt spid="171"/>
                                        </p:tgtEl>
                                      </p:cBhvr>
                                    </p:animEffect>
                                  </p:childTnLst>
                                </p:cTn>
                              </p:par>
                              <p:par>
                                <p:cTn id="40" presetID="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3" grpId="0"/>
      <p:bldP spid="6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Options to Azure</a:t>
            </a:r>
          </a:p>
        </p:txBody>
      </p:sp>
      <p:sp>
        <p:nvSpPr>
          <p:cNvPr id="111" name="Rectangle 110" hidden="1"/>
          <p:cNvSpPr/>
          <p:nvPr/>
        </p:nvSpPr>
        <p:spPr bwMode="auto">
          <a:xfrm>
            <a:off x="3738503" y="4803399"/>
            <a:ext cx="3674886" cy="2298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306" tIns="41654" rIns="83306" bIns="41654" numCol="1" rtlCol="0" anchor="ctr" anchorCtr="0" compatLnSpc="1">
            <a:prstTxWarp prst="textNoShape">
              <a:avLst/>
            </a:prstTxWarp>
          </a:bodyPr>
          <a:lstStyle/>
          <a:p>
            <a:pPr marL="0" marR="0" lvl="0" indent="0" algn="ctr" defTabSz="832789" rtl="0" eaLnBrk="1" fontAlgn="base" latinLnBrk="0" hangingPunct="1">
              <a:lnSpc>
                <a:spcPct val="100000"/>
              </a:lnSpc>
              <a:spcBef>
                <a:spcPct val="0"/>
              </a:spcBef>
              <a:spcAft>
                <a:spcPct val="0"/>
              </a:spcAft>
              <a:buClrTx/>
              <a:buSzTx/>
              <a:buFontTx/>
              <a:buNone/>
              <a:tabLst/>
              <a:defRPr/>
            </a:pPr>
            <a:endParaRPr kumimoji="0" lang="en-US" sz="26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14"/>
          <p:cNvSpPr/>
          <p:nvPr/>
        </p:nvSpPr>
        <p:spPr bwMode="auto">
          <a:xfrm>
            <a:off x="306591" y="1244223"/>
            <a:ext cx="199516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109" name="Rectangle 17"/>
          <p:cNvSpPr/>
          <p:nvPr/>
        </p:nvSpPr>
        <p:spPr bwMode="auto">
          <a:xfrm>
            <a:off x="5770736" y="1244223"/>
            <a:ext cx="1977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Customer</a:t>
            </a:r>
          </a:p>
        </p:txBody>
      </p:sp>
      <p:sp>
        <p:nvSpPr>
          <p:cNvPr id="110" name="Rectangle 109"/>
          <p:cNvSpPr/>
          <p:nvPr/>
        </p:nvSpPr>
        <p:spPr bwMode="auto">
          <a:xfrm>
            <a:off x="7781194" y="1244223"/>
            <a:ext cx="3462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Segment and workloads</a:t>
            </a:r>
          </a:p>
        </p:txBody>
      </p:sp>
      <p:grpSp>
        <p:nvGrpSpPr>
          <p:cNvPr id="7" name="Group 6"/>
          <p:cNvGrpSpPr/>
          <p:nvPr/>
        </p:nvGrpSpPr>
        <p:grpSpPr>
          <a:xfrm>
            <a:off x="306591" y="4171389"/>
            <a:ext cx="10937110" cy="1204548"/>
            <a:chOff x="312738" y="4254537"/>
            <a:chExt cx="11156422" cy="1228702"/>
          </a:xfrm>
        </p:grpSpPr>
        <p:grpSp>
          <p:nvGrpSpPr>
            <p:cNvPr id="6" name="Group 5"/>
            <p:cNvGrpSpPr/>
            <p:nvPr/>
          </p:nvGrpSpPr>
          <p:grpSpPr>
            <a:xfrm>
              <a:off x="312738" y="4353320"/>
              <a:ext cx="11156422" cy="1100878"/>
              <a:chOff x="312738" y="4315336"/>
              <a:chExt cx="11156422" cy="1100878"/>
            </a:xfrm>
          </p:grpSpPr>
          <p:sp>
            <p:nvSpPr>
              <p:cNvPr id="50" name="Rectangle 49"/>
              <p:cNvSpPr/>
              <p:nvPr/>
            </p:nvSpPr>
            <p:spPr>
              <a:xfrm>
                <a:off x="312738" y="4315336"/>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3" name="Freeform 52"/>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4" name="Freeform 53"/>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5" name="Group 54"/>
              <p:cNvGrpSpPr/>
              <p:nvPr/>
            </p:nvGrpSpPr>
            <p:grpSpPr>
              <a:xfrm>
                <a:off x="881372" y="4344939"/>
                <a:ext cx="549467" cy="750287"/>
                <a:chOff x="5293615" y="2178868"/>
                <a:chExt cx="1189325" cy="1488408"/>
              </a:xfrm>
            </p:grpSpPr>
            <p:pic>
              <p:nvPicPr>
                <p:cNvPr id="77"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70" name="Straight Connector 69"/>
              <p:cNvCxnSpPr/>
              <p:nvPr/>
            </p:nvCxnSpPr>
            <p:spPr>
              <a:xfrm flipH="1">
                <a:off x="2204323" y="486888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65437" y="4593996"/>
                <a:ext cx="2534410"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72" name="Straight Connector 71"/>
              <p:cNvCxnSpPr/>
              <p:nvPr/>
            </p:nvCxnSpPr>
            <p:spPr>
              <a:xfrm>
                <a:off x="5151437" y="486888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7937222" y="4317275"/>
                <a:ext cx="3208600" cy="689420"/>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Azure compute</a:t>
                </a:r>
              </a:p>
            </p:txBody>
          </p:sp>
          <p:sp>
            <p:nvSpPr>
              <p:cNvPr id="5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pic>
          <p:nvPicPr>
            <p:cNvPr id="67" name="Picture 2"/>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5" name="Group 4"/>
          <p:cNvGrpSpPr/>
          <p:nvPr/>
        </p:nvGrpSpPr>
        <p:grpSpPr>
          <a:xfrm>
            <a:off x="306591" y="3138946"/>
            <a:ext cx="10937110" cy="1105721"/>
            <a:chOff x="312738" y="3159809"/>
            <a:chExt cx="11156422" cy="1127893"/>
          </a:xfrm>
        </p:grpSpPr>
        <p:sp>
          <p:nvSpPr>
            <p:cNvPr id="51" name="Rectangle 50"/>
            <p:cNvSpPr/>
            <p:nvPr/>
          </p:nvSpPr>
          <p:spPr>
            <a:xfrm>
              <a:off x="312738" y="3159817"/>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95" name="Group 94"/>
            <p:cNvGrpSpPr/>
            <p:nvPr/>
          </p:nvGrpSpPr>
          <p:grpSpPr>
            <a:xfrm>
              <a:off x="312739" y="3159809"/>
              <a:ext cx="7604838" cy="1127893"/>
              <a:chOff x="2916922" y="5310943"/>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04" name="Rectangle 103"/>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point-to-site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97" name="Isosceles Triangle 96"/>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14" name="Rectangle 77"/>
            <p:cNvSpPr/>
            <p:nvPr/>
          </p:nvSpPr>
          <p:spPr>
            <a:xfrm>
              <a:off x="7937222" y="3160484"/>
              <a:ext cx="2908832"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57"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 name="Group 2"/>
          <p:cNvGrpSpPr/>
          <p:nvPr/>
        </p:nvGrpSpPr>
        <p:grpSpPr>
          <a:xfrm>
            <a:off x="306591" y="5371030"/>
            <a:ext cx="10937110" cy="1195458"/>
            <a:chOff x="312738" y="4914899"/>
            <a:chExt cx="11156422" cy="1219429"/>
          </a:xfrm>
        </p:grpSpPr>
        <p:sp>
          <p:nvSpPr>
            <p:cNvPr id="45" name="Rectangle 44"/>
            <p:cNvSpPr/>
            <p:nvPr/>
          </p:nvSpPr>
          <p:spPr>
            <a:xfrm>
              <a:off x="312738" y="4977547"/>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46" name="Freeform 45"/>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7" name="Freeform 46"/>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48" name="Group 47"/>
            <p:cNvGrpSpPr/>
            <p:nvPr/>
          </p:nvGrpSpPr>
          <p:grpSpPr>
            <a:xfrm>
              <a:off x="881372" y="5053813"/>
              <a:ext cx="549467" cy="750287"/>
              <a:chOff x="5293615" y="2293499"/>
              <a:chExt cx="1189325" cy="1488408"/>
            </a:xfrm>
          </p:grpSpPr>
          <p:pic>
            <p:nvPicPr>
              <p:cNvPr id="52"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8" name="Isosceles Triangle 5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pic>
          <p:nvPicPr>
            <p:cNvPr id="61" name="Picture 2"/>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62" name="Straight Connector 61"/>
            <p:cNvCxnSpPr/>
            <p:nvPr/>
          </p:nvCxnSpPr>
          <p:spPr>
            <a:xfrm flipH="1">
              <a:off x="2204323" y="551997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64" name="Straight Connector 63"/>
            <p:cNvCxnSpPr/>
            <p:nvPr/>
          </p:nvCxnSpPr>
          <p:spPr>
            <a:xfrm>
              <a:off x="5151437" y="551997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5" name="Rectangle 77"/>
            <p:cNvSpPr/>
            <p:nvPr/>
          </p:nvSpPr>
          <p:spPr>
            <a:xfrm>
              <a:off x="7937222" y="4977545"/>
              <a:ext cx="3260024" cy="886397"/>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Microsoft services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Mission critical workloads</a:t>
              </a:r>
            </a:p>
          </p:txBody>
        </p:sp>
        <p:sp>
          <p:nvSpPr>
            <p:cNvPr id="66" name="Rectangle 65"/>
            <p:cNvSpPr/>
            <p:nvPr/>
          </p:nvSpPr>
          <p:spPr bwMode="auto">
            <a:xfrm>
              <a:off x="312738" y="4977545"/>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49"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8"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4" name="Group 3"/>
          <p:cNvGrpSpPr/>
          <p:nvPr/>
        </p:nvGrpSpPr>
        <p:grpSpPr>
          <a:xfrm>
            <a:off x="313333" y="2009661"/>
            <a:ext cx="10937110" cy="1105721"/>
            <a:chOff x="319615" y="1973262"/>
            <a:chExt cx="11156422" cy="1127893"/>
          </a:xfrm>
        </p:grpSpPr>
        <p:sp>
          <p:nvSpPr>
            <p:cNvPr id="49" name="Rectangle 48"/>
            <p:cNvSpPr/>
            <p:nvPr/>
          </p:nvSpPr>
          <p:spPr>
            <a:xfrm>
              <a:off x="319615" y="1973270"/>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6" name="Group 55"/>
            <p:cNvGrpSpPr/>
            <p:nvPr/>
          </p:nvGrpSpPr>
          <p:grpSpPr>
            <a:xfrm>
              <a:off x="319616" y="1973262"/>
              <a:ext cx="7604838" cy="1127893"/>
              <a:chOff x="2916922" y="5310943"/>
              <a:chExt cx="8816693" cy="980720"/>
            </a:xfrm>
          </p:grpSpPr>
          <p:sp>
            <p:nvSpPr>
              <p:cNvPr id="60" name="Freeform 59"/>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9" name="Freeform 68"/>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74" name="Rectangle 73"/>
              <p:cNvSpPr/>
              <p:nvPr/>
            </p:nvSpPr>
            <p:spPr>
              <a:xfrm>
                <a:off x="5853434" y="5708485"/>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Internet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75" name="Straight Connector 7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79"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80" name="Isosceles Triangle 79"/>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81" name="Rectangle 77"/>
            <p:cNvSpPr/>
            <p:nvPr/>
          </p:nvSpPr>
          <p:spPr>
            <a:xfrm>
              <a:off x="7944098" y="1973937"/>
              <a:ext cx="3473635"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82"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3261523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spc="-98">
                <a:gradFill>
                  <a:gsLst>
                    <a:gs pos="100000">
                      <a:schemeClr val="tx1"/>
                    </a:gs>
                    <a:gs pos="0">
                      <a:schemeClr val="tx1"/>
                    </a:gs>
                  </a:gsLst>
                  <a:lin ang="5400000" scaled="0"/>
                </a:gradFill>
                <a:latin typeface="+mn-lt"/>
              </a:rPr>
              <a:t>Azure Load Balancer</a:t>
            </a:r>
          </a:p>
        </p:txBody>
      </p:sp>
      <p:pic>
        <p:nvPicPr>
          <p:cNvPr id="3" name="Picture 2"/>
          <p:cNvPicPr>
            <a:picLocks noChangeAspect="1"/>
          </p:cNvPicPr>
          <p:nvPr/>
        </p:nvPicPr>
        <p:blipFill>
          <a:blip r:embed="rId2"/>
          <a:stretch>
            <a:fillRect/>
          </a:stretch>
        </p:blipFill>
        <p:spPr>
          <a:xfrm>
            <a:off x="6381750" y="1337888"/>
            <a:ext cx="4233862" cy="4591424"/>
          </a:xfrm>
          <a:prstGeom prst="rect">
            <a:avLst/>
          </a:prstGeom>
        </p:spPr>
      </p:pic>
      <p:pic>
        <p:nvPicPr>
          <p:cNvPr id="4" name="Picture 3"/>
          <p:cNvPicPr>
            <a:picLocks noChangeAspect="1"/>
          </p:cNvPicPr>
          <p:nvPr/>
        </p:nvPicPr>
        <p:blipFill>
          <a:blip r:embed="rId3"/>
          <a:stretch>
            <a:fillRect/>
          </a:stretch>
        </p:blipFill>
        <p:spPr>
          <a:xfrm>
            <a:off x="366713" y="1337888"/>
            <a:ext cx="6047604" cy="4591424"/>
          </a:xfrm>
          <a:prstGeom prst="rect">
            <a:avLst/>
          </a:prstGeom>
        </p:spPr>
      </p:pic>
    </p:spTree>
    <p:extLst>
      <p:ext uri="{BB962C8B-B14F-4D97-AF65-F5344CB8AC3E}">
        <p14:creationId xmlns:p14="http://schemas.microsoft.com/office/powerpoint/2010/main" val="1958997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Storage</a:t>
            </a:r>
          </a:p>
        </p:txBody>
      </p:sp>
      <p:sp>
        <p:nvSpPr>
          <p:cNvPr id="2" name="Text Placeholder 1">
            <a:extLst>
              <a:ext uri="{FF2B5EF4-FFF2-40B4-BE49-F238E27FC236}">
                <a16:creationId xmlns:a16="http://schemas.microsoft.com/office/drawing/2014/main" id="{CC6E70B7-5232-4A67-94FC-F86875C65F3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108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0336-742A-49B8-B38A-4234CC9878E7}"/>
              </a:ext>
            </a:extLst>
          </p:cNvPr>
          <p:cNvSpPr>
            <a:spLocks noGrp="1"/>
          </p:cNvSpPr>
          <p:nvPr>
            <p:ph type="title"/>
          </p:nvPr>
        </p:nvSpPr>
        <p:spPr/>
        <p:txBody>
          <a:bodyPr/>
          <a:lstStyle/>
          <a:p>
            <a:r>
              <a:rPr lang="en-US" dirty="0"/>
              <a:t>Key Concepts</a:t>
            </a:r>
          </a:p>
        </p:txBody>
      </p:sp>
      <p:sp>
        <p:nvSpPr>
          <p:cNvPr id="3" name="Text Placeholder 2">
            <a:extLst>
              <a:ext uri="{FF2B5EF4-FFF2-40B4-BE49-F238E27FC236}">
                <a16:creationId xmlns:a16="http://schemas.microsoft.com/office/drawing/2014/main" id="{2C1D022E-DB4B-4B87-B654-CE64F9F1F4E7}"/>
              </a:ext>
            </a:extLst>
          </p:cNvPr>
          <p:cNvSpPr>
            <a:spLocks noGrp="1"/>
          </p:cNvSpPr>
          <p:nvPr>
            <p:ph type="body" sz="quarter" idx="10"/>
          </p:nvPr>
        </p:nvSpPr>
        <p:spPr/>
        <p:txBody>
          <a:bodyPr/>
          <a:lstStyle/>
          <a:p>
            <a:r>
              <a:rPr lang="en-US" dirty="0"/>
              <a:t>Key Characteristics</a:t>
            </a:r>
          </a:p>
          <a:p>
            <a:pPr lvl="1"/>
            <a:r>
              <a:rPr lang="en-US" dirty="0"/>
              <a:t>Scalable and Elastic</a:t>
            </a:r>
          </a:p>
          <a:p>
            <a:pPr lvl="2"/>
            <a:r>
              <a:rPr lang="en-US" dirty="0"/>
              <a:t>Massively scalable – will grow or shrink to meet your demand</a:t>
            </a:r>
          </a:p>
          <a:p>
            <a:pPr lvl="2"/>
            <a:r>
              <a:rPr lang="en-US" dirty="0"/>
              <a:t>Pay for what you use</a:t>
            </a:r>
          </a:p>
          <a:p>
            <a:pPr lvl="2"/>
            <a:r>
              <a:rPr lang="en-US" dirty="0"/>
              <a:t>Auto-partitioning system that automatically load-balances your data based on traffic</a:t>
            </a:r>
          </a:p>
          <a:p>
            <a:r>
              <a:rPr lang="en-US" dirty="0"/>
              <a:t>Two Tiers</a:t>
            </a:r>
          </a:p>
          <a:p>
            <a:pPr lvl="1"/>
            <a:r>
              <a:rPr lang="en-US" dirty="0"/>
              <a:t>Premium</a:t>
            </a:r>
          </a:p>
          <a:p>
            <a:pPr lvl="2"/>
            <a:r>
              <a:rPr lang="en-US" dirty="0"/>
              <a:t>High-performance, low latency for I/O-intensive workloads</a:t>
            </a:r>
          </a:p>
          <a:p>
            <a:pPr lvl="2"/>
            <a:r>
              <a:rPr lang="en-US" dirty="0"/>
              <a:t>SSD</a:t>
            </a:r>
          </a:p>
          <a:p>
            <a:pPr lvl="1"/>
            <a:r>
              <a:rPr lang="en-US" dirty="0"/>
              <a:t>Standard Storage</a:t>
            </a:r>
          </a:p>
          <a:p>
            <a:pPr lvl="2"/>
            <a:r>
              <a:rPr lang="en-US" dirty="0"/>
              <a:t>HDD</a:t>
            </a:r>
          </a:p>
        </p:txBody>
      </p:sp>
    </p:spTree>
    <p:extLst>
      <p:ext uri="{BB962C8B-B14F-4D97-AF65-F5344CB8AC3E}">
        <p14:creationId xmlns:p14="http://schemas.microsoft.com/office/powerpoint/2010/main" val="2993931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D1AC-6F84-4095-9095-5E4487931A9B}"/>
              </a:ext>
            </a:extLst>
          </p:cNvPr>
          <p:cNvSpPr>
            <a:spLocks noGrp="1"/>
          </p:cNvSpPr>
          <p:nvPr>
            <p:ph type="title"/>
          </p:nvPr>
        </p:nvSpPr>
        <p:spPr/>
        <p:txBody>
          <a:bodyPr/>
          <a:lstStyle/>
          <a:p>
            <a:r>
              <a:rPr lang="en-US" dirty="0"/>
              <a:t>Four Services</a:t>
            </a:r>
          </a:p>
        </p:txBody>
      </p:sp>
      <p:sp>
        <p:nvSpPr>
          <p:cNvPr id="3" name="Text Placeholder 2">
            <a:extLst>
              <a:ext uri="{FF2B5EF4-FFF2-40B4-BE49-F238E27FC236}">
                <a16:creationId xmlns:a16="http://schemas.microsoft.com/office/drawing/2014/main" id="{F8380C04-9B4F-4B7A-95FC-2A57CB2BD87C}"/>
              </a:ext>
            </a:extLst>
          </p:cNvPr>
          <p:cNvSpPr>
            <a:spLocks noGrp="1"/>
          </p:cNvSpPr>
          <p:nvPr>
            <p:ph type="body" sz="quarter" idx="10"/>
          </p:nvPr>
        </p:nvSpPr>
        <p:spPr>
          <a:xfrm>
            <a:off x="269303" y="1187644"/>
            <a:ext cx="11655078" cy="5176802"/>
          </a:xfrm>
        </p:spPr>
        <p:txBody>
          <a:bodyPr/>
          <a:lstStyle/>
          <a:p>
            <a:r>
              <a:rPr lang="en-US" sz="3200" dirty="0"/>
              <a:t>Blob Storage </a:t>
            </a:r>
            <a:r>
              <a:rPr lang="en-US" sz="2400" b="1" dirty="0"/>
              <a:t>(large amounts of unstructured object data)</a:t>
            </a:r>
          </a:p>
          <a:p>
            <a:pPr lvl="2"/>
            <a:r>
              <a:rPr lang="en-US" sz="2400" b="1" dirty="0"/>
              <a:t>Block blobs </a:t>
            </a:r>
            <a:r>
              <a:rPr lang="en-US" sz="2400" dirty="0"/>
              <a:t>are optimized for streaming and storing cloud objects, and are a good choice for storing documents, media files, backups etc.</a:t>
            </a:r>
          </a:p>
          <a:p>
            <a:pPr lvl="2"/>
            <a:r>
              <a:rPr lang="en-US" sz="2400" b="1" dirty="0"/>
              <a:t>Append blobs </a:t>
            </a:r>
            <a:r>
              <a:rPr lang="en-US" sz="2400" dirty="0"/>
              <a:t>are similar to block blobs, but are optimized for append operations. An append blob can be updated only by adding a new block to the end. Append blobs are a good choice for scenarios such as logging, where new data needs to be written only to the end of the blob.</a:t>
            </a:r>
          </a:p>
          <a:p>
            <a:pPr lvl="2"/>
            <a:r>
              <a:rPr lang="en-US" sz="2400" b="1" dirty="0"/>
              <a:t>Page blobs </a:t>
            </a:r>
            <a:r>
              <a:rPr lang="en-US" sz="2400" dirty="0"/>
              <a:t>are optimized for representing IaaS disks and supporting random writes, and may be up to 1 TB in size. An Azure virtual machine network attached IaaS disk is a VHD stored as a page blob</a:t>
            </a:r>
            <a:r>
              <a:rPr lang="en-US" dirty="0"/>
              <a:t>.</a:t>
            </a:r>
            <a:endParaRPr lang="en-US" sz="1800" b="1" dirty="0"/>
          </a:p>
          <a:p>
            <a:r>
              <a:rPr lang="en-US" sz="3200" dirty="0"/>
              <a:t>Table Storage</a:t>
            </a:r>
          </a:p>
          <a:p>
            <a:pPr lvl="1"/>
            <a:r>
              <a:rPr lang="en-US" sz="2400" dirty="0">
                <a:gradFill>
                  <a:gsLst>
                    <a:gs pos="1250">
                      <a:schemeClr val="tx1"/>
                    </a:gs>
                    <a:gs pos="100000">
                      <a:schemeClr val="tx1"/>
                    </a:gs>
                  </a:gsLst>
                  <a:lin ang="5400000" scaled="0"/>
                </a:gradFill>
                <a:latin typeface="+mn-lt"/>
              </a:rPr>
              <a:t>Table storage offers highly available, massively scalable storage, so that your application can automatically scale to meet user demand.</a:t>
            </a:r>
          </a:p>
        </p:txBody>
      </p:sp>
    </p:spTree>
    <p:extLst>
      <p:ext uri="{BB962C8B-B14F-4D97-AF65-F5344CB8AC3E}">
        <p14:creationId xmlns:p14="http://schemas.microsoft.com/office/powerpoint/2010/main" val="1026086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D1AC-6F84-4095-9095-5E4487931A9B}"/>
              </a:ext>
            </a:extLst>
          </p:cNvPr>
          <p:cNvSpPr>
            <a:spLocks noGrp="1"/>
          </p:cNvSpPr>
          <p:nvPr>
            <p:ph type="title"/>
          </p:nvPr>
        </p:nvSpPr>
        <p:spPr/>
        <p:txBody>
          <a:bodyPr/>
          <a:lstStyle/>
          <a:p>
            <a:r>
              <a:rPr lang="en-US" dirty="0"/>
              <a:t>Four Services</a:t>
            </a:r>
          </a:p>
        </p:txBody>
      </p:sp>
      <p:sp>
        <p:nvSpPr>
          <p:cNvPr id="3" name="Text Placeholder 2">
            <a:extLst>
              <a:ext uri="{FF2B5EF4-FFF2-40B4-BE49-F238E27FC236}">
                <a16:creationId xmlns:a16="http://schemas.microsoft.com/office/drawing/2014/main" id="{F8380C04-9B4F-4B7A-95FC-2A57CB2BD87C}"/>
              </a:ext>
            </a:extLst>
          </p:cNvPr>
          <p:cNvSpPr>
            <a:spLocks noGrp="1"/>
          </p:cNvSpPr>
          <p:nvPr>
            <p:ph type="body" sz="quarter" idx="10"/>
          </p:nvPr>
        </p:nvSpPr>
        <p:spPr>
          <a:xfrm>
            <a:off x="269303" y="1187644"/>
            <a:ext cx="11655078" cy="4816640"/>
          </a:xfrm>
        </p:spPr>
        <p:txBody>
          <a:bodyPr/>
          <a:lstStyle/>
          <a:p>
            <a:r>
              <a:rPr lang="en-US" sz="3600" b="1" dirty="0"/>
              <a:t>Queue Storage</a:t>
            </a:r>
          </a:p>
          <a:p>
            <a:pPr lvl="1"/>
            <a:r>
              <a:rPr lang="en-US" sz="2800" dirty="0">
                <a:gradFill>
                  <a:gsLst>
                    <a:gs pos="1250">
                      <a:schemeClr val="tx1"/>
                    </a:gs>
                    <a:gs pos="100000">
                      <a:schemeClr val="tx1"/>
                    </a:gs>
                  </a:gsLst>
                  <a:lin ang="5400000" scaled="0"/>
                </a:gradFill>
                <a:latin typeface="+mn-lt"/>
              </a:rPr>
              <a:t>Provides a reliable messaging solution for asynchronous communication between application components, in the cloud, on the desktop, on an on-premises server, or on a mobile device. </a:t>
            </a:r>
            <a:endParaRPr lang="en-US" sz="3600" b="1" dirty="0"/>
          </a:p>
          <a:p>
            <a:r>
              <a:rPr lang="en-US" sz="3600" b="1" dirty="0"/>
              <a:t>File Storage</a:t>
            </a:r>
          </a:p>
          <a:p>
            <a:pPr lvl="1"/>
            <a:r>
              <a:rPr lang="en-US" sz="2800" dirty="0">
                <a:gradFill>
                  <a:gsLst>
                    <a:gs pos="1250">
                      <a:schemeClr val="tx1"/>
                    </a:gs>
                    <a:gs pos="100000">
                      <a:schemeClr val="tx1"/>
                    </a:gs>
                  </a:gsLst>
                  <a:lin ang="5400000" scaled="0"/>
                </a:gradFill>
                <a:latin typeface="+mn-lt"/>
              </a:rPr>
              <a:t>Cloud-based SMB file shares</a:t>
            </a:r>
          </a:p>
          <a:p>
            <a:pPr lvl="1"/>
            <a:r>
              <a:rPr lang="en-US" sz="2800" dirty="0">
                <a:gradFill>
                  <a:gsLst>
                    <a:gs pos="1250">
                      <a:schemeClr val="tx1"/>
                    </a:gs>
                    <a:gs pos="100000">
                      <a:schemeClr val="tx1"/>
                    </a:gs>
                  </a:gsLst>
                  <a:lin ang="5400000" scaled="0"/>
                </a:gradFill>
                <a:latin typeface="+mn-lt"/>
              </a:rPr>
              <a:t>You can map a drive only for applications running in Azure virtual machines or cloud services </a:t>
            </a:r>
          </a:p>
          <a:p>
            <a:pPr lvl="1"/>
            <a:r>
              <a:rPr lang="en-US" sz="2800" dirty="0">
                <a:gradFill>
                  <a:gsLst>
                    <a:gs pos="1250">
                      <a:schemeClr val="tx1"/>
                    </a:gs>
                    <a:gs pos="100000">
                      <a:schemeClr val="tx1"/>
                    </a:gs>
                  </a:gsLst>
                  <a:lin ang="5400000" scaled="0"/>
                </a:gradFill>
                <a:latin typeface="+mn-lt"/>
              </a:rPr>
              <a:t>On-</a:t>
            </a:r>
            <a:r>
              <a:rPr lang="en-US" sz="2800" dirty="0" err="1">
                <a:gradFill>
                  <a:gsLst>
                    <a:gs pos="1250">
                      <a:schemeClr val="tx1"/>
                    </a:gs>
                    <a:gs pos="100000">
                      <a:schemeClr val="tx1"/>
                    </a:gs>
                  </a:gsLst>
                  <a:lin ang="5400000" scaled="0"/>
                </a:gradFill>
                <a:latin typeface="+mn-lt"/>
              </a:rPr>
              <a:t>prem</a:t>
            </a:r>
            <a:r>
              <a:rPr lang="en-US" sz="2800" dirty="0">
                <a:gradFill>
                  <a:gsLst>
                    <a:gs pos="1250">
                      <a:schemeClr val="tx1"/>
                    </a:gs>
                    <a:gs pos="100000">
                      <a:schemeClr val="tx1"/>
                    </a:gs>
                  </a:gsLst>
                  <a:lin ang="5400000" scaled="0"/>
                </a:gradFill>
                <a:latin typeface="+mn-lt"/>
              </a:rPr>
              <a:t> solutions can connect to Azure Files via REST API</a:t>
            </a:r>
          </a:p>
          <a:p>
            <a:pPr marL="224096" lvl="1" indent="0">
              <a:buNone/>
            </a:pPr>
            <a:endParaRPr lang="en-US" dirty="0"/>
          </a:p>
        </p:txBody>
      </p:sp>
    </p:spTree>
    <p:extLst>
      <p:ext uri="{BB962C8B-B14F-4D97-AF65-F5344CB8AC3E}">
        <p14:creationId xmlns:p14="http://schemas.microsoft.com/office/powerpoint/2010/main" val="110512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p:txBody>
          <a:bodyPr/>
          <a:lstStyle/>
          <a:p>
            <a:r>
              <a:rPr lang="en-US" dirty="0"/>
              <a:t>Key IaaS</a:t>
            </a:r>
            <a:br>
              <a:rPr lang="en-US" dirty="0"/>
            </a:br>
            <a:r>
              <a:rPr lang="en-US" dirty="0"/>
              <a:t>Workloads</a:t>
            </a:r>
          </a:p>
        </p:txBody>
      </p:sp>
      <p:sp>
        <p:nvSpPr>
          <p:cNvPr id="4" name="Text Placeholder 3">
            <a:extLst>
              <a:ext uri="{FF2B5EF4-FFF2-40B4-BE49-F238E27FC236}">
                <a16:creationId xmlns:a16="http://schemas.microsoft.com/office/drawing/2014/main" id="{B670E030-079E-4FAB-9A23-43FAAD38890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3492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fontScale="90000"/>
          </a:bodyPr>
          <a:lstStyle/>
          <a:p>
            <a:r>
              <a:rPr lang="en-US" b="1" dirty="0"/>
              <a:t>Business Continuity and High Availability </a:t>
            </a:r>
            <a:br>
              <a:rPr lang="en-US" b="1" dirty="0"/>
            </a:br>
            <a:r>
              <a:rPr lang="en-US" b="1" dirty="0"/>
              <a:t>with Microsoft Azure</a:t>
            </a:r>
            <a:br>
              <a:rPr lang="en-US" b="1" dirty="0"/>
            </a:br>
            <a:endParaRPr lang="en-US" b="1" dirty="0"/>
          </a:p>
        </p:txBody>
      </p:sp>
    </p:spTree>
    <p:extLst>
      <p:ext uri="{BB962C8B-B14F-4D97-AF65-F5344CB8AC3E}">
        <p14:creationId xmlns:p14="http://schemas.microsoft.com/office/powerpoint/2010/main" val="148514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718"/>
          <a:stretch/>
        </p:blipFill>
        <p:spPr>
          <a:xfrm>
            <a:off x="0" y="3226983"/>
            <a:ext cx="4032521" cy="3630531"/>
          </a:xfrm>
          <a:prstGeom prst="rect">
            <a:avLst/>
          </a:prstGeom>
        </p:spPr>
      </p:pic>
      <p:pic>
        <p:nvPicPr>
          <p:cNvPr id="12" name="Picture 11"/>
          <p:cNvPicPr>
            <a:picLocks noChangeAspect="1"/>
          </p:cNvPicPr>
          <p:nvPr/>
        </p:nvPicPr>
        <p:blipFill rotWithShape="1">
          <a:blip r:embed="rId4"/>
          <a:srcRect l="9318" r="6131"/>
          <a:stretch/>
        </p:blipFill>
        <p:spPr>
          <a:xfrm>
            <a:off x="4033912" y="3228789"/>
            <a:ext cx="4090834" cy="3628725"/>
          </a:xfrm>
          <a:prstGeom prst="rect">
            <a:avLst/>
          </a:prstGeom>
        </p:spPr>
      </p:pic>
      <p:sp>
        <p:nvSpPr>
          <p:cNvPr id="4" name="Rectangle 3"/>
          <p:cNvSpPr/>
          <p:nvPr/>
        </p:nvSpPr>
        <p:spPr bwMode="auto">
          <a:xfrm>
            <a:off x="0" y="2790609"/>
            <a:ext cx="12192000" cy="438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5"/>
          <a:srcRect r="14586"/>
          <a:stretch/>
        </p:blipFill>
        <p:spPr>
          <a:xfrm>
            <a:off x="8121360" y="3228791"/>
            <a:ext cx="4070640" cy="3628723"/>
          </a:xfrm>
          <a:prstGeom prst="rect">
            <a:avLst/>
          </a:prstGeom>
        </p:spPr>
      </p:pic>
      <p:sp>
        <p:nvSpPr>
          <p:cNvPr id="49" name="Title 3"/>
          <p:cNvSpPr txBox="1">
            <a:spLocks/>
          </p:cNvSpPr>
          <p:nvPr/>
        </p:nvSpPr>
        <p:spPr>
          <a:xfrm>
            <a:off x="278091" y="315386"/>
            <a:ext cx="11655840"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dirty="0"/>
              <a:t>The impact of an outage on your digital business</a:t>
            </a:r>
          </a:p>
        </p:txBody>
      </p:sp>
      <p:sp>
        <p:nvSpPr>
          <p:cNvPr id="19"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961" spc="0" dirty="0">
                <a:solidFill>
                  <a:schemeClr val="tx2"/>
                </a:solidFill>
                <a:latin typeface="+mn-lt"/>
                <a:cs typeface="Segoe UI Semilight" panose="020B0402040204020203" pitchFamily="34" charset="0"/>
              </a:rPr>
              <a:t>Business continuity and data protection are critical</a:t>
            </a:r>
          </a:p>
        </p:txBody>
      </p:sp>
      <p:sp>
        <p:nvSpPr>
          <p:cNvPr id="17" name="Rectangle 16"/>
          <p:cNvSpPr/>
          <p:nvPr/>
        </p:nvSpPr>
        <p:spPr>
          <a:xfrm>
            <a:off x="8421379" y="2856296"/>
            <a:ext cx="3770622" cy="319830"/>
          </a:xfrm>
          <a:prstGeom prst="rect">
            <a:avLst/>
          </a:prstGeom>
        </p:spPr>
        <p:txBody>
          <a:bodyPr wrap="square">
            <a:spAutoFit/>
          </a:bodyPr>
          <a:lstStyle/>
          <a:p>
            <a:pPr marL="28012" defTabSz="914102" fontAlgn="base">
              <a:lnSpc>
                <a:spcPct val="95000"/>
              </a:lnSpc>
              <a:spcBef>
                <a:spcPct val="0"/>
              </a:spcBef>
              <a:spcAft>
                <a:spcPts val="588"/>
              </a:spcAft>
            </a:pPr>
            <a:r>
              <a:rPr lang="en-US" sz="1568" b="1" dirty="0">
                <a:gradFill>
                  <a:gsLst>
                    <a:gs pos="11818">
                      <a:schemeClr val="bg1"/>
                    </a:gs>
                    <a:gs pos="100000">
                      <a:schemeClr val="bg1"/>
                    </a:gs>
                  </a:gsLst>
                  <a:lin ang="5400000" scaled="1"/>
                </a:gradFill>
                <a:latin typeface="Segoe UI" panose="020B0502040204020203" pitchFamily="34" charset="0"/>
                <a:cs typeface="Segoe UI" panose="020B0502040204020203" pitchFamily="34" charset="0"/>
              </a:rPr>
              <a:t>Impact to your IT career</a:t>
            </a:r>
          </a:p>
        </p:txBody>
      </p:sp>
      <p:sp>
        <p:nvSpPr>
          <p:cNvPr id="23" name="Rectangle 22"/>
          <p:cNvSpPr/>
          <p:nvPr/>
        </p:nvSpPr>
        <p:spPr>
          <a:xfrm>
            <a:off x="4383907" y="2856296"/>
            <a:ext cx="3444209" cy="319830"/>
          </a:xfrm>
          <a:prstGeom prst="rect">
            <a:avLst/>
          </a:prstGeom>
        </p:spPr>
        <p:txBody>
          <a:bodyPr wrap="square">
            <a:spAutoFit/>
          </a:bodyPr>
          <a:lstStyle/>
          <a:p>
            <a:pPr marL="28012" defTabSz="914102" fontAlgn="base">
              <a:lnSpc>
                <a:spcPct val="95000"/>
              </a:lnSpc>
              <a:spcBef>
                <a:spcPct val="0"/>
              </a:spcBef>
              <a:spcAft>
                <a:spcPts val="588"/>
              </a:spcAft>
            </a:pPr>
            <a:r>
              <a:rPr lang="en-US" sz="1568" b="1" dirty="0">
                <a:gradFill>
                  <a:gsLst>
                    <a:gs pos="11818">
                      <a:schemeClr val="bg1"/>
                    </a:gs>
                    <a:gs pos="100000">
                      <a:schemeClr val="bg1"/>
                    </a:gs>
                  </a:gsLst>
                  <a:lin ang="5400000" scaled="1"/>
                </a:gradFill>
                <a:latin typeface="Segoe UI" panose="020B0502040204020203" pitchFamily="34" charset="0"/>
                <a:cs typeface="Segoe UI" panose="020B0502040204020203" pitchFamily="34" charset="0"/>
              </a:rPr>
              <a:t>Impact to your brand</a:t>
            </a:r>
          </a:p>
        </p:txBody>
      </p:sp>
      <p:sp>
        <p:nvSpPr>
          <p:cNvPr id="28" name="Rectangle 27"/>
          <p:cNvSpPr/>
          <p:nvPr/>
        </p:nvSpPr>
        <p:spPr>
          <a:xfrm>
            <a:off x="404521" y="2856296"/>
            <a:ext cx="3444210" cy="319830"/>
          </a:xfrm>
          <a:prstGeom prst="rect">
            <a:avLst/>
          </a:prstGeom>
        </p:spPr>
        <p:txBody>
          <a:bodyPr wrap="square">
            <a:spAutoFit/>
          </a:bodyPr>
          <a:lstStyle/>
          <a:p>
            <a:pPr marL="28012" defTabSz="914102" fontAlgn="base">
              <a:lnSpc>
                <a:spcPct val="95000"/>
              </a:lnSpc>
              <a:spcBef>
                <a:spcPct val="0"/>
              </a:spcBef>
              <a:spcAft>
                <a:spcPts val="588"/>
              </a:spcAft>
            </a:pPr>
            <a:r>
              <a:rPr lang="en-US" sz="1568" b="1" dirty="0">
                <a:gradFill>
                  <a:gsLst>
                    <a:gs pos="11818">
                      <a:schemeClr val="bg1"/>
                    </a:gs>
                    <a:gs pos="100000">
                      <a:schemeClr val="bg1"/>
                    </a:gs>
                  </a:gsLst>
                  <a:lin ang="5400000" scaled="1"/>
                </a:gradFill>
                <a:latin typeface="Segoe UI" panose="020B0502040204020203" pitchFamily="34" charset="0"/>
                <a:cs typeface="Segoe UI" panose="020B0502040204020203" pitchFamily="34" charset="0"/>
              </a:rPr>
              <a:t>Impact of the outage itself</a:t>
            </a:r>
          </a:p>
        </p:txBody>
      </p:sp>
      <p:grpSp>
        <p:nvGrpSpPr>
          <p:cNvPr id="8" name="Group 7"/>
          <p:cNvGrpSpPr/>
          <p:nvPr/>
        </p:nvGrpSpPr>
        <p:grpSpPr>
          <a:xfrm>
            <a:off x="4035305" y="2532575"/>
            <a:ext cx="4089443" cy="5056465"/>
            <a:chOff x="4116220" y="2948628"/>
            <a:chExt cx="4171445" cy="4792092"/>
          </a:xfrm>
        </p:grpSpPr>
        <p:cxnSp>
          <p:nvCxnSpPr>
            <p:cNvPr id="31" name="Straight Connector 30"/>
            <p:cNvCxnSpPr/>
            <p:nvPr/>
          </p:nvCxnSpPr>
          <p:spPr>
            <a:xfrm rot="5400000">
              <a:off x="1720174" y="5344674"/>
              <a:ext cx="4792091" cy="0"/>
            </a:xfrm>
            <a:prstGeom prst="line">
              <a:avLst/>
            </a:prstGeom>
            <a:ln w="127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891619" y="5344675"/>
              <a:ext cx="4792091" cy="0"/>
            </a:xfrm>
            <a:prstGeom prst="line">
              <a:avLst/>
            </a:prstGeom>
            <a:ln w="127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bwMode="auto">
          <a:xfrm>
            <a:off x="8314651" y="4519651"/>
            <a:ext cx="1120531" cy="2460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4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During the Sochi Olympics how many simultaneous online users watched the USA/Canada Hockey Game via Azure?</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Autofit/>
          </a:bodyPr>
          <a:lstStyle/>
          <a:p>
            <a:pPr algn="ctr"/>
            <a:r>
              <a:rPr lang="en-US" sz="13800" b="1" dirty="0">
                <a:effectLst>
                  <a:outerShdw blurRad="38100" dist="38100" dir="2700000" algn="tl">
                    <a:srgbClr val="000000">
                      <a:alpha val="43137"/>
                    </a:srgbClr>
                  </a:outerShdw>
                </a:effectLst>
              </a:rPr>
              <a:t>2.1 Million</a:t>
            </a:r>
          </a:p>
        </p:txBody>
      </p:sp>
    </p:spTree>
    <p:extLst>
      <p:ext uri="{BB962C8B-B14F-4D97-AF65-F5344CB8AC3E}">
        <p14:creationId xmlns:p14="http://schemas.microsoft.com/office/powerpoint/2010/main" val="79638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391860" y="132127"/>
            <a:ext cx="11150600" cy="747712"/>
          </a:xfrm>
        </p:spPr>
        <p:txBody>
          <a:bodyPr/>
          <a:lstStyle/>
          <a:p>
            <a:r>
              <a:rPr lang="en-US" dirty="0"/>
              <a:t>Gartner Magic Quadrant Leader</a:t>
            </a:r>
          </a:p>
        </p:txBody>
      </p:sp>
      <p:pic>
        <p:nvPicPr>
          <p:cNvPr id="1026" name="Picture 2" descr="https://msdnshared.blob.core.windows.net/media/2016/07/Gartn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870" y="940413"/>
            <a:ext cx="5602655" cy="56026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8841F4-49BC-4A07-8591-126F515186B3}"/>
              </a:ext>
            </a:extLst>
          </p:cNvPr>
          <p:cNvSpPr/>
          <p:nvPr/>
        </p:nvSpPr>
        <p:spPr bwMode="auto">
          <a:xfrm>
            <a:off x="5967160" y="2203268"/>
            <a:ext cx="745360" cy="409303"/>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1317446"/>
      </p:ext>
    </p:extLst>
  </p:cSld>
  <p:clrMapOvr>
    <a:masterClrMapping/>
  </p:clrMapOvr>
  <p:transition spd="slow" advClick="0">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213249" y="378698"/>
            <a:ext cx="10558097" cy="6187345"/>
          </a:xfrm>
          <a:prstGeom prst="rect">
            <a:avLst/>
          </a:prstGeom>
        </p:spPr>
      </p:pic>
      <p:sp>
        <p:nvSpPr>
          <p:cNvPr id="40" name="TextBox 39"/>
          <p:cNvSpPr txBox="1"/>
          <p:nvPr/>
        </p:nvSpPr>
        <p:spPr>
          <a:xfrm>
            <a:off x="94834" y="2840768"/>
            <a:ext cx="2129848" cy="2568624"/>
          </a:xfrm>
          <a:prstGeom prst="rect">
            <a:avLst/>
          </a:prstGeom>
          <a:noFill/>
        </p:spPr>
        <p:txBody>
          <a:bodyPr wrap="none" lIns="277812" tIns="277812" rIns="277812" bIns="27781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2">
              <a:spcAft>
                <a:spcPts val="588"/>
              </a:spcAft>
              <a:defRPr/>
            </a:pPr>
            <a:r>
              <a:rPr lang="en-US" sz="14211" spc="-412">
                <a:gradFill>
                  <a:gsLst>
                    <a:gs pos="0">
                      <a:srgbClr val="107C10"/>
                    </a:gs>
                    <a:gs pos="100000">
                      <a:srgbClr val="107C10"/>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10</a:t>
            </a:r>
          </a:p>
        </p:txBody>
      </p:sp>
      <p:sp>
        <p:nvSpPr>
          <p:cNvPr id="2" name="Rectangle 1"/>
          <p:cNvSpPr/>
          <p:nvPr/>
        </p:nvSpPr>
        <p:spPr>
          <a:xfrm>
            <a:off x="347633" y="4775281"/>
            <a:ext cx="2774725" cy="867807"/>
          </a:xfrm>
          <a:prstGeom prst="rect">
            <a:avLst/>
          </a:prstGeom>
        </p:spPr>
        <p:txBody>
          <a:bodyPr wrap="none">
            <a:spAutoFit/>
          </a:bodyPr>
          <a:lstStyle/>
          <a:p>
            <a:pPr defTabSz="914192">
              <a:lnSpc>
                <a:spcPct val="90000"/>
              </a:lnSpc>
              <a:spcAft>
                <a:spcPts val="588"/>
              </a:spcAft>
              <a:defRPr/>
            </a:pPr>
            <a:r>
              <a:rPr lang="en-US" sz="2745" kern="0">
                <a:gradFill>
                  <a:gsLst>
                    <a:gs pos="0">
                      <a:srgbClr val="505050"/>
                    </a:gs>
                    <a:gs pos="100000">
                      <a:srgbClr val="505050"/>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In-country</a:t>
            </a:r>
            <a:br>
              <a:rPr lang="en-US" sz="2745" kern="0">
                <a:gradFill>
                  <a:gsLst>
                    <a:gs pos="0">
                      <a:srgbClr val="505050"/>
                    </a:gs>
                    <a:gs pos="100000">
                      <a:srgbClr val="505050"/>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2745" kern="0">
                <a:gradFill>
                  <a:gsLst>
                    <a:gs pos="0">
                      <a:srgbClr val="505050"/>
                    </a:gs>
                    <a:gs pos="100000">
                      <a:srgbClr val="505050"/>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disaster recovery</a:t>
            </a:r>
          </a:p>
        </p:txBody>
      </p:sp>
      <p:grpSp>
        <p:nvGrpSpPr>
          <p:cNvPr id="15" name="Group 14"/>
          <p:cNvGrpSpPr/>
          <p:nvPr/>
        </p:nvGrpSpPr>
        <p:grpSpPr>
          <a:xfrm>
            <a:off x="3023858" y="800942"/>
            <a:ext cx="1173278" cy="1545181"/>
            <a:chOff x="-1919577" y="1959448"/>
            <a:chExt cx="1196975" cy="1576388"/>
          </a:xfrm>
        </p:grpSpPr>
        <p:sp>
          <p:nvSpPr>
            <p:cNvPr id="10" name="Freeform 5"/>
            <p:cNvSpPr>
              <a:spLocks/>
            </p:cNvSpPr>
            <p:nvPr/>
          </p:nvSpPr>
          <p:spPr bwMode="auto">
            <a:xfrm>
              <a:off x="-1919577" y="1959448"/>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13" name="Picture 12"/>
            <p:cNvPicPr>
              <a:picLocks noChangeAspect="1"/>
            </p:cNvPicPr>
            <p:nvPr/>
          </p:nvPicPr>
          <p:blipFill>
            <a:blip r:embed="rId4"/>
            <a:stretch>
              <a:fillRect/>
            </a:stretch>
          </p:blipFill>
          <p:spPr>
            <a:xfrm>
              <a:off x="-1761718" y="2116253"/>
              <a:ext cx="879670" cy="879670"/>
            </a:xfrm>
            <a:prstGeom prst="rect">
              <a:avLst/>
            </a:prstGeom>
            <a:ln w="25400">
              <a:noFill/>
            </a:ln>
          </p:spPr>
        </p:pic>
      </p:grpSp>
      <p:grpSp>
        <p:nvGrpSpPr>
          <p:cNvPr id="16" name="Group 15"/>
          <p:cNvGrpSpPr/>
          <p:nvPr/>
        </p:nvGrpSpPr>
        <p:grpSpPr>
          <a:xfrm>
            <a:off x="2437996" y="1382974"/>
            <a:ext cx="1173278" cy="1545181"/>
            <a:chOff x="-1805666" y="3963119"/>
            <a:chExt cx="1196975" cy="1576388"/>
          </a:xfrm>
        </p:grpSpPr>
        <p:sp>
          <p:nvSpPr>
            <p:cNvPr id="30" name="Freeform 5"/>
            <p:cNvSpPr>
              <a:spLocks/>
            </p:cNvSpPr>
            <p:nvPr/>
          </p:nvSpPr>
          <p:spPr bwMode="auto">
            <a:xfrm>
              <a:off x="-1805666" y="3963119"/>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33" name="Picture 32"/>
            <p:cNvPicPr>
              <a:picLocks noChangeAspect="1"/>
            </p:cNvPicPr>
            <p:nvPr/>
          </p:nvPicPr>
          <p:blipFill>
            <a:blip r:embed="rId5"/>
            <a:stretch>
              <a:fillRect/>
            </a:stretch>
          </p:blipFill>
          <p:spPr>
            <a:xfrm>
              <a:off x="-1647807" y="4119924"/>
              <a:ext cx="879670" cy="879670"/>
            </a:xfrm>
            <a:prstGeom prst="rect">
              <a:avLst/>
            </a:prstGeom>
            <a:ln w="25400">
              <a:noFill/>
            </a:ln>
          </p:spPr>
        </p:pic>
      </p:grpSp>
      <p:grpSp>
        <p:nvGrpSpPr>
          <p:cNvPr id="24" name="Group 23"/>
          <p:cNvGrpSpPr/>
          <p:nvPr/>
        </p:nvGrpSpPr>
        <p:grpSpPr>
          <a:xfrm>
            <a:off x="5286199" y="613405"/>
            <a:ext cx="1173278" cy="1545181"/>
            <a:chOff x="-1726793" y="5661468"/>
            <a:chExt cx="1196975" cy="1576388"/>
          </a:xfrm>
        </p:grpSpPr>
        <p:sp>
          <p:nvSpPr>
            <p:cNvPr id="36" name="Freeform 5"/>
            <p:cNvSpPr>
              <a:spLocks/>
            </p:cNvSpPr>
            <p:nvPr/>
          </p:nvSpPr>
          <p:spPr bwMode="auto">
            <a:xfrm>
              <a:off x="-1726793" y="5661468"/>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41" name="Picture 40"/>
            <p:cNvPicPr>
              <a:picLocks noChangeAspect="1"/>
            </p:cNvPicPr>
            <p:nvPr/>
          </p:nvPicPr>
          <p:blipFill>
            <a:blip r:embed="rId6"/>
            <a:stretch>
              <a:fillRect/>
            </a:stretch>
          </p:blipFill>
          <p:spPr>
            <a:xfrm>
              <a:off x="-1568934" y="5818273"/>
              <a:ext cx="879670" cy="879670"/>
            </a:xfrm>
            <a:prstGeom prst="rect">
              <a:avLst/>
            </a:prstGeom>
            <a:ln w="25400">
              <a:noFill/>
            </a:ln>
          </p:spPr>
        </p:pic>
      </p:grpSp>
      <p:grpSp>
        <p:nvGrpSpPr>
          <p:cNvPr id="23" name="Group 22"/>
          <p:cNvGrpSpPr/>
          <p:nvPr/>
        </p:nvGrpSpPr>
        <p:grpSpPr>
          <a:xfrm>
            <a:off x="8735734" y="769473"/>
            <a:ext cx="1173278" cy="1545181"/>
            <a:chOff x="-3280477" y="4940299"/>
            <a:chExt cx="1196975" cy="1576388"/>
          </a:xfrm>
        </p:grpSpPr>
        <p:sp>
          <p:nvSpPr>
            <p:cNvPr id="51" name="Freeform 5"/>
            <p:cNvSpPr>
              <a:spLocks/>
            </p:cNvSpPr>
            <p:nvPr/>
          </p:nvSpPr>
          <p:spPr bwMode="auto">
            <a:xfrm>
              <a:off x="-3280477" y="4940299"/>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54" name="Picture 53"/>
            <p:cNvPicPr>
              <a:picLocks noChangeAspect="1"/>
            </p:cNvPicPr>
            <p:nvPr/>
          </p:nvPicPr>
          <p:blipFill>
            <a:blip r:embed="rId7"/>
            <a:stretch>
              <a:fillRect/>
            </a:stretch>
          </p:blipFill>
          <p:spPr>
            <a:xfrm>
              <a:off x="-3122618" y="5097104"/>
              <a:ext cx="879670" cy="879670"/>
            </a:xfrm>
            <a:prstGeom prst="rect">
              <a:avLst/>
            </a:prstGeom>
            <a:ln w="25400">
              <a:noFill/>
            </a:ln>
          </p:spPr>
        </p:pic>
      </p:grpSp>
      <p:grpSp>
        <p:nvGrpSpPr>
          <p:cNvPr id="20" name="Group 19"/>
          <p:cNvGrpSpPr/>
          <p:nvPr/>
        </p:nvGrpSpPr>
        <p:grpSpPr>
          <a:xfrm>
            <a:off x="9542702" y="3713106"/>
            <a:ext cx="1173278" cy="1545181"/>
            <a:chOff x="-3529251" y="933697"/>
            <a:chExt cx="1196975" cy="1576388"/>
          </a:xfrm>
        </p:grpSpPr>
        <p:sp>
          <p:nvSpPr>
            <p:cNvPr id="63" name="Freeform 5"/>
            <p:cNvSpPr>
              <a:spLocks/>
            </p:cNvSpPr>
            <p:nvPr/>
          </p:nvSpPr>
          <p:spPr bwMode="auto">
            <a:xfrm>
              <a:off x="-3529251" y="933697"/>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66" name="Picture 65"/>
            <p:cNvPicPr>
              <a:picLocks noChangeAspect="1"/>
            </p:cNvPicPr>
            <p:nvPr/>
          </p:nvPicPr>
          <p:blipFill>
            <a:blip r:embed="rId8"/>
            <a:stretch>
              <a:fillRect/>
            </a:stretch>
          </p:blipFill>
          <p:spPr>
            <a:xfrm>
              <a:off x="-3371392" y="1090502"/>
              <a:ext cx="879670" cy="879670"/>
            </a:xfrm>
            <a:prstGeom prst="rect">
              <a:avLst/>
            </a:prstGeom>
            <a:ln w="25400">
              <a:noFill/>
            </a:ln>
          </p:spPr>
        </p:pic>
      </p:grpSp>
      <p:grpSp>
        <p:nvGrpSpPr>
          <p:cNvPr id="25" name="Group 24"/>
          <p:cNvGrpSpPr/>
          <p:nvPr/>
        </p:nvGrpSpPr>
        <p:grpSpPr>
          <a:xfrm>
            <a:off x="9806485" y="1277451"/>
            <a:ext cx="1173279" cy="1545181"/>
            <a:chOff x="-3594481" y="-947788"/>
            <a:chExt cx="1196976" cy="1576388"/>
          </a:xfrm>
        </p:grpSpPr>
        <p:sp>
          <p:nvSpPr>
            <p:cNvPr id="69" name="Freeform 5"/>
            <p:cNvSpPr>
              <a:spLocks/>
            </p:cNvSpPr>
            <p:nvPr/>
          </p:nvSpPr>
          <p:spPr bwMode="auto">
            <a:xfrm>
              <a:off x="-3594481" y="-947788"/>
              <a:ext cx="1196976"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73" name="Picture 72"/>
            <p:cNvPicPr>
              <a:picLocks noChangeAspect="1"/>
            </p:cNvPicPr>
            <p:nvPr/>
          </p:nvPicPr>
          <p:blipFill>
            <a:blip r:embed="rId9"/>
            <a:stretch>
              <a:fillRect/>
            </a:stretch>
          </p:blipFill>
          <p:spPr>
            <a:xfrm>
              <a:off x="-3436622" y="-790983"/>
              <a:ext cx="879670" cy="879670"/>
            </a:xfrm>
            <a:prstGeom prst="rect">
              <a:avLst/>
            </a:prstGeom>
            <a:ln w="25400">
              <a:noFill/>
            </a:ln>
          </p:spPr>
        </p:pic>
      </p:grpSp>
      <p:grpSp>
        <p:nvGrpSpPr>
          <p:cNvPr id="14" name="Group 13"/>
          <p:cNvGrpSpPr/>
          <p:nvPr/>
        </p:nvGrpSpPr>
        <p:grpSpPr>
          <a:xfrm>
            <a:off x="7909594" y="2066444"/>
            <a:ext cx="1173278" cy="1545181"/>
            <a:chOff x="-847123" y="729730"/>
            <a:chExt cx="1196975" cy="1576388"/>
          </a:xfrm>
        </p:grpSpPr>
        <p:sp>
          <p:nvSpPr>
            <p:cNvPr id="76" name="Freeform 5"/>
            <p:cNvSpPr>
              <a:spLocks/>
            </p:cNvSpPr>
            <p:nvPr/>
          </p:nvSpPr>
          <p:spPr bwMode="auto">
            <a:xfrm>
              <a:off x="-847123" y="729730"/>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79" name="Picture 78"/>
            <p:cNvPicPr>
              <a:picLocks noChangeAspect="1"/>
            </p:cNvPicPr>
            <p:nvPr/>
          </p:nvPicPr>
          <p:blipFill>
            <a:blip r:embed="rId10"/>
            <a:stretch>
              <a:fillRect/>
            </a:stretch>
          </p:blipFill>
          <p:spPr>
            <a:xfrm>
              <a:off x="-689264" y="886535"/>
              <a:ext cx="879670" cy="879670"/>
            </a:xfrm>
            <a:prstGeom prst="rect">
              <a:avLst/>
            </a:prstGeom>
            <a:ln w="25400">
              <a:noFill/>
            </a:ln>
          </p:spPr>
        </p:pic>
      </p:grpSp>
      <p:grpSp>
        <p:nvGrpSpPr>
          <p:cNvPr id="3" name="Group 2">
            <a:extLst>
              <a:ext uri="{FF2B5EF4-FFF2-40B4-BE49-F238E27FC236}">
                <a16:creationId xmlns:a16="http://schemas.microsoft.com/office/drawing/2014/main" id="{25158D2C-9BA8-41DF-8B51-56D27B014CE2}"/>
              </a:ext>
            </a:extLst>
          </p:cNvPr>
          <p:cNvGrpSpPr/>
          <p:nvPr/>
        </p:nvGrpSpPr>
        <p:grpSpPr>
          <a:xfrm>
            <a:off x="5975028" y="613405"/>
            <a:ext cx="1173278" cy="1545181"/>
            <a:chOff x="5975010" y="613005"/>
            <a:chExt cx="1173445" cy="1545400"/>
          </a:xfrm>
        </p:grpSpPr>
        <p:sp>
          <p:nvSpPr>
            <p:cNvPr id="32" name="Freeform 5"/>
            <p:cNvSpPr>
              <a:spLocks/>
            </p:cNvSpPr>
            <p:nvPr/>
          </p:nvSpPr>
          <p:spPr bwMode="auto">
            <a:xfrm>
              <a:off x="5975010" y="613005"/>
              <a:ext cx="1173445" cy="1545400"/>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17410" name="Picture 2" descr="Image result for france fla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139923" y="753969"/>
              <a:ext cx="862378" cy="864071"/>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6551440" y="923173"/>
            <a:ext cx="1173278" cy="1545181"/>
            <a:chOff x="-3531430" y="2974937"/>
            <a:chExt cx="1196975" cy="1576388"/>
          </a:xfrm>
        </p:grpSpPr>
        <p:sp>
          <p:nvSpPr>
            <p:cNvPr id="57" name="Freeform 5"/>
            <p:cNvSpPr>
              <a:spLocks/>
            </p:cNvSpPr>
            <p:nvPr/>
          </p:nvSpPr>
          <p:spPr bwMode="auto">
            <a:xfrm>
              <a:off x="-3531430" y="2974937"/>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60" name="Picture 59"/>
            <p:cNvPicPr>
              <a:picLocks noChangeAspect="1"/>
            </p:cNvPicPr>
            <p:nvPr/>
          </p:nvPicPr>
          <p:blipFill>
            <a:blip r:embed="rId12"/>
            <a:stretch>
              <a:fillRect/>
            </a:stretch>
          </p:blipFill>
          <p:spPr>
            <a:xfrm>
              <a:off x="-3373571" y="3131742"/>
              <a:ext cx="879670" cy="879670"/>
            </a:xfrm>
            <a:prstGeom prst="rect">
              <a:avLst/>
            </a:prstGeom>
            <a:ln w="25400">
              <a:noFill/>
            </a:ln>
          </p:spPr>
        </p:pic>
      </p:grpSp>
      <p:grpSp>
        <p:nvGrpSpPr>
          <p:cNvPr id="31" name="Group 30">
            <a:extLst>
              <a:ext uri="{FF2B5EF4-FFF2-40B4-BE49-F238E27FC236}">
                <a16:creationId xmlns:a16="http://schemas.microsoft.com/office/drawing/2014/main" id="{3EF47A3B-86B8-4314-A452-73D014396D7D}"/>
              </a:ext>
            </a:extLst>
          </p:cNvPr>
          <p:cNvGrpSpPr/>
          <p:nvPr/>
        </p:nvGrpSpPr>
        <p:grpSpPr>
          <a:xfrm>
            <a:off x="6303188" y="3825125"/>
            <a:ext cx="1173278" cy="1545181"/>
            <a:chOff x="-3529251" y="933697"/>
            <a:chExt cx="1196975" cy="1576388"/>
          </a:xfrm>
        </p:grpSpPr>
        <p:sp>
          <p:nvSpPr>
            <p:cNvPr id="34" name="Freeform 5">
              <a:extLst>
                <a:ext uri="{FF2B5EF4-FFF2-40B4-BE49-F238E27FC236}">
                  <a16:creationId xmlns:a16="http://schemas.microsoft.com/office/drawing/2014/main" id="{9E433C2C-AB8F-4B1B-9AC5-A9EC63AA5581}"/>
                </a:ext>
              </a:extLst>
            </p:cNvPr>
            <p:cNvSpPr>
              <a:spLocks/>
            </p:cNvSpPr>
            <p:nvPr/>
          </p:nvSpPr>
          <p:spPr bwMode="auto">
            <a:xfrm>
              <a:off x="-3529251" y="933697"/>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a typeface="MS PGothic" panose="020B0600070205080204" pitchFamily="34" charset="-128"/>
              </a:endParaRPr>
            </a:p>
          </p:txBody>
        </p:sp>
        <p:pic>
          <p:nvPicPr>
            <p:cNvPr id="35" name="Picture 34">
              <a:extLst>
                <a:ext uri="{FF2B5EF4-FFF2-40B4-BE49-F238E27FC236}">
                  <a16:creationId xmlns:a16="http://schemas.microsoft.com/office/drawing/2014/main" id="{4392E611-162D-487D-90A8-2872D73CC811}"/>
                </a:ext>
              </a:extLst>
            </p:cNvPr>
            <p:cNvPicPr>
              <a:picLocks noChangeAspect="1"/>
            </p:cNvPicPr>
            <p:nvPr/>
          </p:nvPicPr>
          <p:blipFill>
            <a:blip r:embed="rId13"/>
            <a:stretch>
              <a:fillRect/>
            </a:stretch>
          </p:blipFill>
          <p:spPr>
            <a:xfrm>
              <a:off x="-3377513" y="1110706"/>
              <a:ext cx="879670" cy="798704"/>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grpSp>
    </p:spTree>
    <p:extLst>
      <p:ext uri="{BB962C8B-B14F-4D97-AF65-F5344CB8AC3E}">
        <p14:creationId xmlns:p14="http://schemas.microsoft.com/office/powerpoint/2010/main" val="805902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200"/>
                                  </p:stCondLst>
                                  <p:childTnLst>
                                    <p:animMotion origin="layout" path="M 1.38778E-17 -3.7037E-6 L 1.38778E-17 -0.02546 " pathEditMode="relative" rAng="0" ptsTypes="AA">
                                      <p:cBhvr>
                                        <p:cTn id="9" dur="500" spd="-100000" fill="hold"/>
                                        <p:tgtEl>
                                          <p:spTgt spid="15"/>
                                        </p:tgtEl>
                                        <p:attrNameLst>
                                          <p:attrName>ppt_x</p:attrName>
                                          <p:attrName>ppt_y</p:attrName>
                                        </p:attrNameLst>
                                      </p:cBhvr>
                                      <p:rCtr x="0" y="-1273"/>
                                    </p:animMotion>
                                  </p:childTnLst>
                                </p:cTn>
                              </p:par>
                              <p:par>
                                <p:cTn id="10" presetID="10" presetClass="entr" presetSubtype="0"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35" presetClass="path" presetSubtype="0" decel="100000" fill="hold" nodeType="withEffect">
                                  <p:stCondLst>
                                    <p:cond delay="300"/>
                                  </p:stCondLst>
                                  <p:childTnLst>
                                    <p:animMotion origin="layout" path="M 1.38778E-17 -3.7037E-6 L 1.38778E-17 -0.02546 " pathEditMode="relative" rAng="0" ptsTypes="AA">
                                      <p:cBhvr>
                                        <p:cTn id="14" dur="500" spd="-100000" fill="hold"/>
                                        <p:tgtEl>
                                          <p:spTgt spid="25"/>
                                        </p:tgtEl>
                                        <p:attrNameLst>
                                          <p:attrName>ppt_x</p:attrName>
                                          <p:attrName>ppt_y</p:attrName>
                                        </p:attrNameLst>
                                      </p:cBhvr>
                                      <p:rCtr x="0" y="-1273"/>
                                    </p:animMotion>
                                  </p:childTnLst>
                                </p:cTn>
                              </p:par>
                              <p:par>
                                <p:cTn id="15" presetID="10" presetClass="entr" presetSubtype="0" fill="hold" nodeType="withEffect">
                                  <p:stCondLst>
                                    <p:cond delay="4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nodeType="withEffect">
                                  <p:stCondLst>
                                    <p:cond delay="400"/>
                                  </p:stCondLst>
                                  <p:childTnLst>
                                    <p:animMotion origin="layout" path="M 1.38778E-17 -3.7037E-6 L 1.38778E-17 -0.02546 " pathEditMode="relative" rAng="0" ptsTypes="AA">
                                      <p:cBhvr>
                                        <p:cTn id="19" dur="500" spd="-100000" fill="hold"/>
                                        <p:tgtEl>
                                          <p:spTgt spid="20"/>
                                        </p:tgtEl>
                                        <p:attrNameLst>
                                          <p:attrName>ppt_x</p:attrName>
                                          <p:attrName>ppt_y</p:attrName>
                                        </p:attrNameLst>
                                      </p:cBhvr>
                                      <p:rCtr x="0" y="-1273"/>
                                    </p:animMotion>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35" presetClass="path" presetSubtype="0" decel="100000" fill="hold" nodeType="withEffect">
                                  <p:stCondLst>
                                    <p:cond delay="500"/>
                                  </p:stCondLst>
                                  <p:childTnLst>
                                    <p:animMotion origin="layout" path="M 1.38778E-17 -3.7037E-6 L 1.38778E-17 -0.02546 " pathEditMode="relative" rAng="0" ptsTypes="AA">
                                      <p:cBhvr>
                                        <p:cTn id="24" dur="500" spd="-100000" fill="hold"/>
                                        <p:tgtEl>
                                          <p:spTgt spid="16"/>
                                        </p:tgtEl>
                                        <p:attrNameLst>
                                          <p:attrName>ppt_x</p:attrName>
                                          <p:attrName>ppt_y</p:attrName>
                                        </p:attrNameLst>
                                      </p:cBhvr>
                                      <p:rCtr x="0" y="-1273"/>
                                    </p:animMotion>
                                  </p:childTnLst>
                                </p:cTn>
                              </p:par>
                              <p:par>
                                <p:cTn id="25" presetID="10" presetClass="entr" presetSubtype="0" fill="hold" nodeType="withEffect">
                                  <p:stCondLst>
                                    <p:cond delay="6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35" presetClass="path" presetSubtype="0" decel="100000" fill="hold" nodeType="withEffect">
                                  <p:stCondLst>
                                    <p:cond delay="600"/>
                                  </p:stCondLst>
                                  <p:childTnLst>
                                    <p:animMotion origin="layout" path="M 1.38778E-17 -3.7037E-6 L 1.38778E-17 -0.02546 " pathEditMode="relative" rAng="0" ptsTypes="AA">
                                      <p:cBhvr>
                                        <p:cTn id="29" dur="500" spd="-100000" fill="hold"/>
                                        <p:tgtEl>
                                          <p:spTgt spid="24"/>
                                        </p:tgtEl>
                                        <p:attrNameLst>
                                          <p:attrName>ppt_x</p:attrName>
                                          <p:attrName>ppt_y</p:attrName>
                                        </p:attrNameLst>
                                      </p:cBhvr>
                                      <p:rCtr x="0" y="-1273"/>
                                    </p:animMotion>
                                  </p:childTnLst>
                                </p:cTn>
                              </p:par>
                              <p:par>
                                <p:cTn id="30" presetID="10" presetClass="entr" presetSubtype="0" fill="hold" nodeType="withEffect">
                                  <p:stCondLst>
                                    <p:cond delay="7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35" presetClass="path" presetSubtype="0" decel="100000" fill="hold" nodeType="withEffect">
                                  <p:stCondLst>
                                    <p:cond delay="700"/>
                                  </p:stCondLst>
                                  <p:childTnLst>
                                    <p:animMotion origin="layout" path="M 1.38778E-17 -3.7037E-6 L 1.38778E-17 -0.02546 " pathEditMode="relative" rAng="0" ptsTypes="AA">
                                      <p:cBhvr>
                                        <p:cTn id="34" dur="500" spd="-100000" fill="hold"/>
                                        <p:tgtEl>
                                          <p:spTgt spid="23"/>
                                        </p:tgtEl>
                                        <p:attrNameLst>
                                          <p:attrName>ppt_x</p:attrName>
                                          <p:attrName>ppt_y</p:attrName>
                                        </p:attrNameLst>
                                      </p:cBhvr>
                                      <p:rCtr x="0" y="-1273"/>
                                    </p:animMotion>
                                  </p:childTnLst>
                                </p:cTn>
                              </p:par>
                              <p:par>
                                <p:cTn id="35" presetID="10" presetClass="entr" presetSubtype="0" fill="hold" nodeType="withEffect">
                                  <p:stCondLst>
                                    <p:cond delay="8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decel="100000" fill="hold" nodeType="withEffect">
                                  <p:stCondLst>
                                    <p:cond delay="800"/>
                                  </p:stCondLst>
                                  <p:childTnLst>
                                    <p:animMotion origin="layout" path="M 1.38778E-17 -3.7037E-6 L 1.38778E-17 -0.02546 " pathEditMode="relative" rAng="0" ptsTypes="AA">
                                      <p:cBhvr>
                                        <p:cTn id="39" dur="500" spd="-100000" fill="hold"/>
                                        <p:tgtEl>
                                          <p:spTgt spid="22"/>
                                        </p:tgtEl>
                                        <p:attrNameLst>
                                          <p:attrName>ppt_x</p:attrName>
                                          <p:attrName>ppt_y</p:attrName>
                                        </p:attrNameLst>
                                      </p:cBhvr>
                                      <p:rCtr x="0" y="-1273"/>
                                    </p:animMotion>
                                  </p:childTnLst>
                                </p:cTn>
                              </p:par>
                              <p:par>
                                <p:cTn id="40" presetID="10" presetClass="entr" presetSubtype="0" fill="hold" nodeType="withEffect">
                                  <p:stCondLst>
                                    <p:cond delay="9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35" presetClass="path" presetSubtype="0" decel="100000" fill="hold" nodeType="withEffect">
                                  <p:stCondLst>
                                    <p:cond delay="900"/>
                                  </p:stCondLst>
                                  <p:childTnLst>
                                    <p:animMotion origin="layout" path="M 1.38778E-17 -3.7037E-6 L 1.38778E-17 -0.02546 " pathEditMode="relative" rAng="0" ptsTypes="AA">
                                      <p:cBhvr>
                                        <p:cTn id="44" dur="500" spd="-100000" fill="hold"/>
                                        <p:tgtEl>
                                          <p:spTgt spid="14"/>
                                        </p:tgtEl>
                                        <p:attrNameLst>
                                          <p:attrName>ppt_x</p:attrName>
                                          <p:attrName>ppt_y</p:attrName>
                                        </p:attrNameLst>
                                      </p:cBhvr>
                                      <p:rCtr x="0" y="-1273"/>
                                    </p:animMotion>
                                  </p:childTnLst>
                                </p:cTn>
                              </p:par>
                              <p:par>
                                <p:cTn id="45" presetID="10" presetClass="entr" presetSubtype="0" fill="hold" nodeType="withEffect">
                                  <p:stCondLst>
                                    <p:cond delay="9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accel="50000" decel="50000" fill="hold" nodeType="withEffect">
                                  <p:stCondLst>
                                    <p:cond delay="900"/>
                                  </p:stCondLst>
                                  <p:childTnLst>
                                    <p:animMotion origin="layout" path="M -0.00065 -0.03541 L 4.16667E-7 -4.81481E-6 " pathEditMode="relative" rAng="0" ptsTypes="AA">
                                      <p:cBhvr>
                                        <p:cTn id="49" dur="500" fill="hold"/>
                                        <p:tgtEl>
                                          <p:spTgt spid="3"/>
                                        </p:tgtEl>
                                        <p:attrNameLst>
                                          <p:attrName>ppt_x</p:attrName>
                                          <p:attrName>ppt_y</p:attrName>
                                        </p:attrNameLst>
                                      </p:cBhvr>
                                      <p:rCtr x="-13" y="2083"/>
                                    </p:animMotion>
                                  </p:childTnLst>
                                </p:cTn>
                              </p:par>
                              <p:par>
                                <p:cTn id="50" presetID="10" presetClass="entr" presetSubtype="0" fill="hold" nodeType="withEffect">
                                  <p:stCondLst>
                                    <p:cond delay="9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35" presetClass="path" presetSubtype="0" decel="100000" fill="hold" nodeType="withEffect">
                                  <p:stCondLst>
                                    <p:cond delay="900"/>
                                  </p:stCondLst>
                                  <p:childTnLst>
                                    <p:animMotion origin="layout" path="M 1.38778E-17 -3.7037E-6 L 1.38778E-17 -0.02546 " pathEditMode="relative" rAng="0" ptsTypes="AA">
                                      <p:cBhvr>
                                        <p:cTn id="54" dur="500" spd="-100000" fill="hold"/>
                                        <p:tgtEl>
                                          <p:spTgt spid="31"/>
                                        </p:tgtEl>
                                        <p:attrNameLst>
                                          <p:attrName>ppt_x</p:attrName>
                                          <p:attrName>ppt_y</p:attrName>
                                        </p:attrNameLst>
                                      </p:cBhvr>
                                      <p:rCtr x="0" y="-1273"/>
                                    </p:animMotion>
                                  </p:childTnLst>
                                </p:cTn>
                              </p:par>
                            </p:childTnLst>
                          </p:cTn>
                        </p:par>
                        <p:par>
                          <p:cTn id="55" fill="hold">
                            <p:stCondLst>
                              <p:cond delay="1400"/>
                            </p:stCondLst>
                            <p:childTnLst>
                              <p:par>
                                <p:cTn id="56" presetID="10" presetClass="entr" presetSubtype="0" fill="hold" grpId="0" nodeType="afterEffect">
                                  <p:stCondLst>
                                    <p:cond delay="2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35" presetClass="path" presetSubtype="0" decel="100000" fill="hold" grpId="1" nodeType="withEffect">
                                  <p:stCondLst>
                                    <p:cond delay="200"/>
                                  </p:stCondLst>
                                  <p:childTnLst>
                                    <p:animMotion origin="layout" path="M -2.70105E-6 3.35452E-6 L -0.06765 3.35452E-6 " pathEditMode="relative" rAng="0" ptsTypes="AA">
                                      <p:cBhvr>
                                        <p:cTn id="60" dur="500" spd="-100000" fill="hold"/>
                                        <p:tgtEl>
                                          <p:spTgt spid="40"/>
                                        </p:tgtEl>
                                        <p:attrNameLst>
                                          <p:attrName>ppt_x</p:attrName>
                                          <p:attrName>ppt_y</p:attrName>
                                        </p:attrNameLst>
                                      </p:cBhvr>
                                      <p:rCtr x="-3383" y="0"/>
                                    </p:animMotion>
                                  </p:childTnLst>
                                </p:cTn>
                              </p:par>
                              <p:par>
                                <p:cTn id="61" presetID="10" presetClass="entr" presetSubtype="0" fill="hold" grpId="0" nodeType="withEffect">
                                  <p:stCondLst>
                                    <p:cond delay="4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35" presetClass="path" presetSubtype="0" decel="100000" fill="hold" grpId="1" nodeType="withEffect">
                                  <p:stCondLst>
                                    <p:cond delay="400"/>
                                  </p:stCondLst>
                                  <p:childTnLst>
                                    <p:animMotion origin="layout" path="M -2.09344E-7 2.51929E-6 L -0.06433 2.51929E-6 " pathEditMode="relative" rAng="0" ptsTypes="AA">
                                      <p:cBhvr>
                                        <p:cTn id="65" dur="500" spd="-100000" fill="hold"/>
                                        <p:tgtEl>
                                          <p:spTgt spid="2"/>
                                        </p:tgtEl>
                                        <p:attrNameLst>
                                          <p:attrName>ppt_x</p:attrName>
                                          <p:attrName>ppt_y</p:attrName>
                                        </p:attrNameLst>
                                      </p:cBhvr>
                                      <p:rCtr x="-32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grpSp>
      <p:sp>
        <p:nvSpPr>
          <p:cNvPr id="10" name="Title 3"/>
          <p:cNvSpPr txBox="1">
            <a:spLocks/>
          </p:cNvSpPr>
          <p:nvPr/>
        </p:nvSpPr>
        <p:spPr>
          <a:xfrm>
            <a:off x="418645" y="439361"/>
            <a:ext cx="6346101"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2" normalizeH="0" baseline="0" noProof="0" dirty="0">
                <a:ln w="3175">
                  <a:noFill/>
                </a:ln>
                <a:gradFill>
                  <a:gsLst>
                    <a:gs pos="1250">
                      <a:srgbClr val="000000"/>
                    </a:gs>
                    <a:gs pos="100000">
                      <a:srgbClr val="000000"/>
                    </a:gs>
                  </a:gsLst>
                  <a:lin ang="5400000" scaled="0"/>
                </a:gradFill>
                <a:effectLst/>
                <a:uLnTx/>
                <a:uFillTx/>
                <a:latin typeface="Segoe UI Light"/>
                <a:ea typeface="+mn-ea"/>
                <a:cs typeface="Segoe UI" pitchFamily="34" charset="0"/>
              </a:rPr>
              <a:t>Business continuity strategy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2C6"/>
                      </a:gs>
                      <a:gs pos="100000">
                        <a:srgbClr val="0072C6"/>
                      </a:gs>
                    </a:gsLst>
                    <a:lin ang="5400000" scaled="0"/>
                  </a:gradFill>
                  <a:effectLst/>
                  <a:uLnTx/>
                  <a:uFillTx/>
                  <a:latin typeface="Segoe UI"/>
                  <a:ea typeface="Segoe UI" pitchFamily="34" charset="0"/>
                  <a:cs typeface="Segoe UI"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w="3175">
                  <a:noFill/>
                </a:ln>
                <a:solidFill>
                  <a:srgbClr val="0072C6"/>
                </a:solidFill>
                <a:effectLst/>
                <a:uLnTx/>
                <a:uFillTx/>
                <a:latin typeface="Segoe UI"/>
                <a:ea typeface="+mn-ea"/>
                <a:cs typeface="Segoe UI Semilight" panose="020B0402040204020203"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2C6"/>
                      </a:gs>
                      <a:gs pos="100000">
                        <a:srgbClr val="0072C6"/>
                      </a:gs>
                    </a:gsLst>
                    <a:lin ang="5400000" scaled="0"/>
                  </a:gradFill>
                  <a:effectLst/>
                  <a:uLnTx/>
                  <a:uFillTx/>
                  <a:latin typeface="Segoe UI"/>
                  <a:ea typeface="Segoe UI" pitchFamily="34" charset="0"/>
                  <a:cs typeface="Segoe UI"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2C6"/>
                      </a:gs>
                      <a:gs pos="100000">
                        <a:srgbClr val="0072C6"/>
                      </a:gs>
                    </a:gsLst>
                    <a:lin ang="5400000" scaled="0"/>
                  </a:gradFill>
                  <a:effectLst/>
                  <a:uLnTx/>
                  <a:uFillTx/>
                  <a:latin typeface="Segoe UI"/>
                  <a:ea typeface="Segoe UI" pitchFamily="34" charset="0"/>
                  <a:cs typeface="Segoe UI"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Segoe UI" panose="020B0502040204020203" pitchFamily="34" charset="0"/>
                <a:ea typeface="ＭＳ Ｐゴシック" charset="0"/>
                <a:cs typeface="Segoe UI" panose="020B0502040204020203"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2C6"/>
                      </a:gs>
                      <a:gs pos="100000">
                        <a:srgbClr val="0072C6"/>
                      </a:gs>
                    </a:gsLst>
                    <a:lin ang="5400000" scaled="0"/>
                  </a:gradFill>
                  <a:effectLst/>
                  <a:uLnTx/>
                  <a:uFillTx/>
                  <a:latin typeface="Segoe UI"/>
                  <a:ea typeface="Segoe UI" pitchFamily="34" charset="0"/>
                  <a:cs typeface="Segoe UI"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2C6"/>
                      </a:gs>
                      <a:gs pos="100000">
                        <a:srgbClr val="0072C6"/>
                      </a:gs>
                    </a:gsLst>
                    <a:lin ang="5400000" scaled="0"/>
                  </a:gradFill>
                  <a:effectLst/>
                  <a:uLnTx/>
                  <a:uFillTx/>
                  <a:latin typeface="Segoe UI"/>
                  <a:ea typeface="Segoe UI" pitchFamily="34" charset="0"/>
                  <a:cs typeface="Segoe UI" pitchFamily="34" charset="0"/>
                </a:rPr>
                <a:t>Backup</a:t>
              </a:r>
            </a:p>
          </p:txBody>
        </p:sp>
      </p:grpSp>
    </p:spTree>
    <p:extLst>
      <p:ext uri="{BB962C8B-B14F-4D97-AF65-F5344CB8AC3E}">
        <p14:creationId xmlns:p14="http://schemas.microsoft.com/office/powerpoint/2010/main" val="15757807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17" y="153108"/>
            <a:ext cx="11967895" cy="6607827"/>
          </a:xfrm>
          <a:prstGeom prst="rect">
            <a:avLst/>
          </a:prstGeom>
        </p:spPr>
      </p:pic>
      <p:sp>
        <p:nvSpPr>
          <p:cNvPr id="4" name="Rectangle 3"/>
          <p:cNvSpPr/>
          <p:nvPr/>
        </p:nvSpPr>
        <p:spPr>
          <a:xfrm>
            <a:off x="-10880" y="2137637"/>
            <a:ext cx="7657014" cy="1813189"/>
          </a:xfrm>
          <a:prstGeom prst="rect">
            <a:avLst/>
          </a:prstGeom>
          <a:solidFill>
            <a:srgbClr val="00B0F0">
              <a:alpha val="9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08161" y="2496552"/>
            <a:ext cx="6818933" cy="7828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THANK YOU</a:t>
            </a:r>
          </a:p>
        </p:txBody>
      </p:sp>
      <p:sp>
        <p:nvSpPr>
          <p:cNvPr id="6" name="Rectangle 9"/>
          <p:cNvSpPr/>
          <p:nvPr/>
        </p:nvSpPr>
        <p:spPr bwMode="auto">
          <a:xfrm>
            <a:off x="-8299" y="974"/>
            <a:ext cx="12199435" cy="6856055"/>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5"/>
          <a:stretch>
            <a:fillRect/>
          </a:stretch>
        </p:blipFill>
        <p:spPr bwMode="invGray">
          <a:xfrm>
            <a:off x="8392968" y="5771728"/>
            <a:ext cx="3224991" cy="691503"/>
          </a:xfrm>
          <a:prstGeom prst="rect">
            <a:avLst/>
          </a:prstGeom>
        </p:spPr>
      </p:pic>
    </p:spTree>
    <p:extLst>
      <p:ext uri="{BB962C8B-B14F-4D97-AF65-F5344CB8AC3E}">
        <p14:creationId xmlns:p14="http://schemas.microsoft.com/office/powerpoint/2010/main" val="17836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8 Points 1">
            <a:extLst>
              <a:ext uri="{FF2B5EF4-FFF2-40B4-BE49-F238E27FC236}">
                <a16:creationId xmlns:a16="http://schemas.microsoft.com/office/drawing/2014/main" id="{93B7C2C3-C17C-42F9-A14F-4A89B9B2966C}"/>
              </a:ext>
            </a:extLst>
          </p:cNvPr>
          <p:cNvSpPr/>
          <p:nvPr/>
        </p:nvSpPr>
        <p:spPr bwMode="auto">
          <a:xfrm>
            <a:off x="959370" y="1280891"/>
            <a:ext cx="5786203" cy="4834227"/>
          </a:xfrm>
          <a:prstGeom prst="irregularSeal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How many compliancy offerings does Azure offer? </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2540224" y="2540934"/>
            <a:ext cx="11022227" cy="1655762"/>
          </a:xfrm>
        </p:spPr>
        <p:txBody>
          <a:bodyPr>
            <a:noAutofit/>
          </a:bodyPr>
          <a:lstStyle/>
          <a:p>
            <a:r>
              <a:rPr lang="en-US" sz="13800" b="1" dirty="0">
                <a:effectLst>
                  <a:outerShdw blurRad="38100" dist="38100" dir="2700000" algn="tl">
                    <a:srgbClr val="000000">
                      <a:alpha val="43137"/>
                    </a:srgbClr>
                  </a:outerShdw>
                </a:effectLst>
              </a:rPr>
              <a:t>64</a:t>
            </a:r>
          </a:p>
        </p:txBody>
      </p:sp>
      <p:sp>
        <p:nvSpPr>
          <p:cNvPr id="5" name="Title 2">
            <a:extLst>
              <a:ext uri="{FF2B5EF4-FFF2-40B4-BE49-F238E27FC236}">
                <a16:creationId xmlns:a16="http://schemas.microsoft.com/office/drawing/2014/main" id="{985EE874-39E1-48D9-AAEE-5EB8D778CAB4}"/>
              </a:ext>
            </a:extLst>
          </p:cNvPr>
          <p:cNvSpPr txBox="1">
            <a:spLocks/>
          </p:cNvSpPr>
          <p:nvPr/>
        </p:nvSpPr>
        <p:spPr>
          <a:xfrm>
            <a:off x="300681" y="4429919"/>
            <a:ext cx="11590638" cy="2387600"/>
          </a:xfrm>
          <a:prstGeom prst="rect">
            <a:avLst/>
          </a:prstGeom>
          <a:noFill/>
        </p:spPr>
        <p:txBody>
          <a:bodyPr vert="horz" wrap="square" lIns="146304" tIns="91440" rIns="146304" bIns="91440" rtlCol="0" anchor="t" anchorCtr="0">
            <a:normAutofit/>
          </a:bodyPr>
          <a:lstStyle>
            <a:lvl1pPr algn="l" defTabSz="914367" rtl="0" eaLnBrk="1" latinLnBrk="0" hangingPunct="1">
              <a:lnSpc>
                <a:spcPct val="90000"/>
              </a:lnSpc>
              <a:spcBef>
                <a:spcPct val="0"/>
              </a:spcBef>
              <a:buNone/>
              <a:defRPr lang="en-US" sz="5294" b="0" kern="1200" cap="none" spc="-98"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r"/>
            <a:endParaRPr lang="en-US" b="1" dirty="0"/>
          </a:p>
          <a:p>
            <a:pPr algn="r"/>
            <a:r>
              <a:rPr lang="en-US" b="1" dirty="0"/>
              <a:t>How many compliancy offerings does AWS offer? </a:t>
            </a:r>
          </a:p>
        </p:txBody>
      </p:sp>
      <p:sp>
        <p:nvSpPr>
          <p:cNvPr id="6" name="Text Placeholder 3">
            <a:extLst>
              <a:ext uri="{FF2B5EF4-FFF2-40B4-BE49-F238E27FC236}">
                <a16:creationId xmlns:a16="http://schemas.microsoft.com/office/drawing/2014/main" id="{4DF1D65D-4F18-4402-AC80-68A2E9014B33}"/>
              </a:ext>
            </a:extLst>
          </p:cNvPr>
          <p:cNvSpPr txBox="1">
            <a:spLocks/>
          </p:cNvSpPr>
          <p:nvPr/>
        </p:nvSpPr>
        <p:spPr>
          <a:xfrm>
            <a:off x="-1889098" y="2514489"/>
            <a:ext cx="11022227" cy="1655762"/>
          </a:xfrm>
          <a:prstGeom prst="rect">
            <a:avLst/>
          </a:prstGeom>
          <a:noFill/>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3137" kern="1200" spc="0" baseline="0">
                <a:gradFill>
                  <a:gsLst>
                    <a:gs pos="91000">
                      <a:schemeClr val="tx1"/>
                    </a:gs>
                    <a:gs pos="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sz="13800" b="1" dirty="0">
                <a:effectLst>
                  <a:outerShdw blurRad="38100" dist="38100" dir="2700000" algn="tl">
                    <a:srgbClr val="000000">
                      <a:alpha val="43137"/>
                    </a:srgbClr>
                  </a:outerShdw>
                </a:effectLst>
              </a:rPr>
              <a:t>48</a:t>
            </a:r>
          </a:p>
        </p:txBody>
      </p:sp>
    </p:spTree>
    <p:extLst>
      <p:ext uri="{BB962C8B-B14F-4D97-AF65-F5344CB8AC3E}">
        <p14:creationId xmlns:p14="http://schemas.microsoft.com/office/powerpoint/2010/main" val="2768458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47827" y="1792699"/>
            <a:ext cx="5079020" cy="715091"/>
          </a:xfrm>
          <a:prstGeom prst="rect">
            <a:avLst/>
          </a:prstGeom>
          <a:noFill/>
        </p:spPr>
        <p:txBody>
          <a:bodyPr wrap="square" rtlCol="0">
            <a:spAutoFit/>
          </a:bodyPr>
          <a:lstStyle/>
          <a:p>
            <a:pPr defTabSz="896214">
              <a:lnSpc>
                <a:spcPct val="90000"/>
              </a:lnSpc>
              <a:spcAft>
                <a:spcPts val="588"/>
              </a:spcAft>
              <a:defRPr/>
            </a:pPr>
            <a:r>
              <a:rPr lang="en-US" sz="2255" kern="0">
                <a:gradFill>
                  <a:gsLst>
                    <a:gs pos="1250">
                      <a:srgbClr val="272727"/>
                    </a:gs>
                    <a:gs pos="100000">
                      <a:srgbClr val="272727"/>
                    </a:gs>
                  </a:gsLst>
                  <a:lin ang="5400000" scaled="0"/>
                </a:gradFill>
                <a:latin typeface="Segoe UI Semibold" panose="020B0702040204020203" pitchFamily="34" charset="0"/>
                <a:cs typeface="Segoe UI Semibold" panose="020B0702040204020203" pitchFamily="34" charset="0"/>
              </a:rPr>
              <a:t>Breadth: </a:t>
            </a:r>
            <a:br>
              <a:rPr lang="en-US" sz="2255" kern="0">
                <a:gradFill>
                  <a:gsLst>
                    <a:gs pos="1250">
                      <a:srgbClr val="272727"/>
                    </a:gs>
                    <a:gs pos="100000">
                      <a:srgbClr val="272727"/>
                    </a:gs>
                  </a:gsLst>
                  <a:lin ang="5400000" scaled="0"/>
                </a:gradFill>
                <a:latin typeface="Segoe UI Semibold" panose="020B0702040204020203" pitchFamily="34" charset="0"/>
                <a:cs typeface="Segoe UI Semibold" panose="020B0702040204020203" pitchFamily="34" charset="0"/>
              </a:rPr>
            </a:br>
            <a:r>
              <a:rPr lang="en-US" sz="2255" kern="0">
                <a:gradFill>
                  <a:gsLst>
                    <a:gs pos="1250">
                      <a:srgbClr val="272727"/>
                    </a:gs>
                    <a:gs pos="100000">
                      <a:srgbClr val="272727"/>
                    </a:gs>
                  </a:gsLst>
                  <a:lin ang="5400000" scaled="0"/>
                </a:gradFill>
                <a:latin typeface="Segoe UI Semilight" panose="020B0402040204020203" pitchFamily="34" charset="0"/>
                <a:cs typeface="Segoe UI Semilight" panose="020B0402040204020203" pitchFamily="34" charset="0"/>
              </a:rPr>
              <a:t>Total number of offerings</a:t>
            </a:r>
          </a:p>
        </p:txBody>
      </p:sp>
      <p:sp>
        <p:nvSpPr>
          <p:cNvPr id="21" name="TextBox 20"/>
          <p:cNvSpPr txBox="1"/>
          <p:nvPr/>
        </p:nvSpPr>
        <p:spPr>
          <a:xfrm>
            <a:off x="4869525" y="1792699"/>
            <a:ext cx="5744522" cy="715091"/>
          </a:xfrm>
          <a:prstGeom prst="rect">
            <a:avLst/>
          </a:prstGeom>
          <a:noFill/>
        </p:spPr>
        <p:txBody>
          <a:bodyPr wrap="square" rtlCol="0">
            <a:spAutoFit/>
          </a:bodyPr>
          <a:lstStyle/>
          <a:p>
            <a:pPr defTabSz="914192">
              <a:lnSpc>
                <a:spcPct val="90000"/>
              </a:lnSpc>
              <a:defRPr/>
            </a:pPr>
            <a:r>
              <a:rPr lang="en-US" sz="2255" kern="0">
                <a:gradFill>
                  <a:gsLst>
                    <a:gs pos="1250">
                      <a:srgbClr val="272727"/>
                    </a:gs>
                    <a:gs pos="100000">
                      <a:srgbClr val="272727"/>
                    </a:gs>
                  </a:gsLst>
                  <a:lin ang="5400000" scaled="0"/>
                </a:gradFill>
                <a:latin typeface="Segoe UI Semibold" panose="020B0702040204020203" pitchFamily="34" charset="0"/>
                <a:cs typeface="Segoe UI Semibold" panose="020B0702040204020203" pitchFamily="34" charset="0"/>
              </a:rPr>
              <a:t>Depth: </a:t>
            </a:r>
            <a:br>
              <a:rPr lang="en-US" sz="2255" kern="0">
                <a:gradFill>
                  <a:gsLst>
                    <a:gs pos="1250">
                      <a:srgbClr val="272727"/>
                    </a:gs>
                    <a:gs pos="100000">
                      <a:srgbClr val="272727"/>
                    </a:gs>
                  </a:gsLst>
                  <a:lin ang="5400000" scaled="0"/>
                </a:gradFill>
                <a:latin typeface="Segoe UI Semibold" panose="020B0702040204020203" pitchFamily="34" charset="0"/>
                <a:cs typeface="Segoe UI Semibold" panose="020B0702040204020203" pitchFamily="34" charset="0"/>
              </a:rPr>
            </a:br>
            <a:r>
              <a:rPr lang="en-US" sz="2255" kern="0">
                <a:gradFill>
                  <a:gsLst>
                    <a:gs pos="1250">
                      <a:srgbClr val="272727"/>
                    </a:gs>
                    <a:gs pos="100000">
                      <a:srgbClr val="272727"/>
                    </a:gs>
                  </a:gsLst>
                  <a:lin ang="5400000" scaled="0"/>
                </a:gradFill>
                <a:latin typeface="Segoe UI Semilight" panose="020B0402040204020203" pitchFamily="34" charset="0"/>
                <a:cs typeface="Segoe UI Semilight" panose="020B0402040204020203" pitchFamily="34" charset="0"/>
              </a:rPr>
              <a:t>Number of customer facing services</a:t>
            </a:r>
          </a:p>
        </p:txBody>
      </p:sp>
      <p:graphicFrame>
        <p:nvGraphicFramePr>
          <p:cNvPr id="30" name="Chart 29">
            <a:extLst/>
          </p:cNvPr>
          <p:cNvGraphicFramePr>
            <a:graphicFrameLocks/>
          </p:cNvGraphicFramePr>
          <p:nvPr>
            <p:extLst/>
          </p:nvPr>
        </p:nvGraphicFramePr>
        <p:xfrm>
          <a:off x="583673" y="3037210"/>
          <a:ext cx="3468659" cy="3015874"/>
        </p:xfrm>
        <a:graphic>
          <a:graphicData uri="http://schemas.openxmlformats.org/drawingml/2006/chart">
            <c:chart xmlns:c="http://schemas.openxmlformats.org/drawingml/2006/chart" xmlns:r="http://schemas.openxmlformats.org/officeDocument/2006/relationships" r:id="rId3"/>
          </a:graphicData>
        </a:graphic>
      </p:graphicFrame>
      <p:pic>
        <p:nvPicPr>
          <p:cNvPr id="31" name="Picture 14" descr="http://www.theauditpeople.com/sites/default/files/pictures/iso-logo.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3373" y="2867113"/>
            <a:ext cx="636277" cy="48074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5"/>
          <a:stretch>
            <a:fillRect/>
          </a:stretch>
        </p:blipFill>
        <p:spPr>
          <a:xfrm>
            <a:off x="6303182" y="2867113"/>
            <a:ext cx="550206" cy="503708"/>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698" y="2872492"/>
            <a:ext cx="676509" cy="460437"/>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4837" y="2880032"/>
            <a:ext cx="702972" cy="480743"/>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46131" y="2834627"/>
            <a:ext cx="520296" cy="519429"/>
          </a:xfrm>
          <a:prstGeom prst="rect">
            <a:avLst/>
          </a:prstGeom>
        </p:spPr>
      </p:pic>
      <p:graphicFrame>
        <p:nvGraphicFramePr>
          <p:cNvPr id="20" name="Chart 19">
            <a:extLst>
              <a:ext uri="{FF2B5EF4-FFF2-40B4-BE49-F238E27FC236}">
                <a16:creationId xmlns:a16="http://schemas.microsoft.com/office/drawing/2014/main" id="{ECDE2F03-7E0D-4338-AB47-EEF763129974}"/>
              </a:ext>
            </a:extLst>
          </p:cNvPr>
          <p:cNvGraphicFramePr>
            <a:graphicFrameLocks/>
          </p:cNvGraphicFramePr>
          <p:nvPr>
            <p:extLst/>
          </p:nvPr>
        </p:nvGraphicFramePr>
        <p:xfrm>
          <a:off x="4751365" y="3560263"/>
          <a:ext cx="6992423" cy="2503515"/>
        </p:xfrm>
        <a:graphic>
          <a:graphicData uri="http://schemas.openxmlformats.org/drawingml/2006/chart">
            <c:chart xmlns:c="http://schemas.openxmlformats.org/drawingml/2006/chart" xmlns:r="http://schemas.openxmlformats.org/officeDocument/2006/relationships" r:id="rId9"/>
          </a:graphicData>
        </a:graphic>
      </p:graphicFrame>
      <p:sp>
        <p:nvSpPr>
          <p:cNvPr id="23" name="Freeform 8"/>
          <p:cNvSpPr>
            <a:spLocks noChangeAspect="1" noEditPoints="1"/>
          </p:cNvSpPr>
          <p:nvPr/>
        </p:nvSpPr>
        <p:spPr bwMode="black">
          <a:xfrm>
            <a:off x="815955" y="5990098"/>
            <a:ext cx="1556972" cy="188095"/>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03872" y="2841889"/>
            <a:ext cx="533934" cy="554153"/>
          </a:xfrm>
          <a:prstGeom prst="rect">
            <a:avLst/>
          </a:prstGeom>
        </p:spPr>
      </p:pic>
      <p:sp>
        <p:nvSpPr>
          <p:cNvPr id="2" name="Title 1">
            <a:extLst>
              <a:ext uri="{FF2B5EF4-FFF2-40B4-BE49-F238E27FC236}">
                <a16:creationId xmlns:a16="http://schemas.microsoft.com/office/drawing/2014/main" id="{92D98974-86C3-4E2D-8817-217DC79F3E74}"/>
              </a:ext>
            </a:extLst>
          </p:cNvPr>
          <p:cNvSpPr>
            <a:spLocks noGrp="1"/>
          </p:cNvSpPr>
          <p:nvPr>
            <p:ph type="title"/>
          </p:nvPr>
        </p:nvSpPr>
        <p:spPr/>
        <p:txBody>
          <a:bodyPr/>
          <a:lstStyle/>
          <a:p>
            <a:r>
              <a:rPr lang="en-US"/>
              <a:t>Azure compliance</a:t>
            </a:r>
            <a:br>
              <a:rPr lang="en-US"/>
            </a:br>
            <a:r>
              <a:rPr lang="en-US" sz="2353" spc="0">
                <a:gradFill>
                  <a:gsLst>
                    <a:gs pos="1250">
                      <a:schemeClr val="tx2"/>
                    </a:gs>
                    <a:gs pos="100000">
                      <a:schemeClr val="tx2"/>
                    </a:gs>
                  </a:gsLst>
                  <a:lin ang="5400000" scaled="0"/>
                </a:gradFill>
                <a:latin typeface="Segoe UI" panose="020B0502040204020203" pitchFamily="34" charset="0"/>
              </a:rPr>
              <a:t>Largest compliance portfolio in the industry</a:t>
            </a:r>
            <a:br>
              <a:rPr lang="en-US" sz="2353" spc="0">
                <a:gradFill>
                  <a:gsLst>
                    <a:gs pos="1250">
                      <a:schemeClr val="tx2"/>
                    </a:gs>
                    <a:gs pos="100000">
                      <a:schemeClr val="tx2"/>
                    </a:gs>
                  </a:gsLst>
                  <a:lin ang="5400000" scaled="0"/>
                </a:gradFill>
                <a:latin typeface="Segoe UI" panose="020B0502040204020203" pitchFamily="34" charset="0"/>
              </a:rPr>
            </a:br>
            <a:endParaRPr lang="en-US" sz="2353" spc="0">
              <a:gradFill>
                <a:gsLst>
                  <a:gs pos="1250">
                    <a:schemeClr val="tx2"/>
                  </a:gs>
                  <a:gs pos="100000">
                    <a:schemeClr val="tx2"/>
                  </a:gs>
                </a:gsLst>
                <a:lin ang="5400000" scaled="0"/>
              </a:gradFill>
              <a:latin typeface="Segoe UI" panose="020B0502040204020203" pitchFamily="34" charset="0"/>
            </a:endParaRPr>
          </a:p>
        </p:txBody>
      </p:sp>
      <p:pic>
        <p:nvPicPr>
          <p:cNvPr id="18" name="Picture 17"/>
          <p:cNvPicPr>
            <a:picLocks noChangeAspect="1"/>
          </p:cNvPicPr>
          <p:nvPr/>
        </p:nvPicPr>
        <p:blipFill>
          <a:blip r:embed="rId11"/>
          <a:stretch>
            <a:fillRect/>
          </a:stretch>
        </p:blipFill>
        <p:spPr>
          <a:xfrm>
            <a:off x="2614885" y="5792617"/>
            <a:ext cx="1033731" cy="376901"/>
          </a:xfrm>
          <a:prstGeom prst="rect">
            <a:avLst/>
          </a:prstGeom>
        </p:spPr>
      </p:pic>
    </p:spTree>
    <p:extLst>
      <p:ext uri="{BB962C8B-B14F-4D97-AF65-F5344CB8AC3E}">
        <p14:creationId xmlns:p14="http://schemas.microsoft.com/office/powerpoint/2010/main" val="2087120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How many HD Blu Ray DVD’s could travel across the Azure network every second?</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rmAutofit/>
          </a:bodyPr>
          <a:lstStyle/>
          <a:p>
            <a:r>
              <a:rPr lang="en-US" sz="4000" dirty="0"/>
              <a:t>7000 (that is 72+ Tb per second backbone)</a:t>
            </a:r>
          </a:p>
          <a:p>
            <a:r>
              <a:rPr lang="en-US" sz="4000" dirty="0"/>
              <a:t>And FYI that is 25% more bandwidth than AWS</a:t>
            </a:r>
          </a:p>
          <a:p>
            <a:endParaRPr lang="en-US" sz="4000" dirty="0"/>
          </a:p>
        </p:txBody>
      </p:sp>
    </p:spTree>
    <p:extLst>
      <p:ext uri="{BB962C8B-B14F-4D97-AF65-F5344CB8AC3E}">
        <p14:creationId xmlns:p14="http://schemas.microsoft.com/office/powerpoint/2010/main" val="665596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fontScale="90000"/>
          </a:bodyPr>
          <a:lstStyle/>
          <a:p>
            <a:pPr algn="ctr"/>
            <a:r>
              <a:rPr lang="en-US" b="1" dirty="0"/>
              <a:t>How many times could the Microsoft Fiber Optic Network that connect our Azure datacenters stretch to the moon and back?</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584886" y="3062392"/>
            <a:ext cx="11022227" cy="1655762"/>
          </a:xfrm>
        </p:spPr>
        <p:txBody>
          <a:bodyPr>
            <a:noAutofit/>
          </a:bodyPr>
          <a:lstStyle/>
          <a:p>
            <a:pPr algn="ctr"/>
            <a:r>
              <a:rPr lang="en-US" sz="11500" b="1" dirty="0">
                <a:effectLst>
                  <a:outerShdw blurRad="38100" dist="38100" dir="2700000" algn="tl">
                    <a:srgbClr val="000000">
                      <a:alpha val="43137"/>
                    </a:srgbClr>
                  </a:outerShdw>
                </a:effectLst>
              </a:rPr>
              <a:t>3</a:t>
            </a:r>
          </a:p>
        </p:txBody>
      </p:sp>
      <p:sp>
        <p:nvSpPr>
          <p:cNvPr id="2" name="TextBox 1">
            <a:extLst>
              <a:ext uri="{FF2B5EF4-FFF2-40B4-BE49-F238E27FC236}">
                <a16:creationId xmlns:a16="http://schemas.microsoft.com/office/drawing/2014/main" id="{2269FBEE-3BE4-453A-B3C7-59A269B6D106}"/>
              </a:ext>
            </a:extLst>
          </p:cNvPr>
          <p:cNvSpPr txBox="1"/>
          <p:nvPr/>
        </p:nvSpPr>
        <p:spPr>
          <a:xfrm>
            <a:off x="1034321" y="5066675"/>
            <a:ext cx="9998440" cy="1403461"/>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effectLst>
                  <a:outerShdw blurRad="38100" dist="38100" dir="2700000" algn="tl">
                    <a:srgbClr val="000000">
                      <a:alpha val="43137"/>
                    </a:srgbClr>
                  </a:outerShdw>
                </a:effectLst>
              </a:rPr>
              <a:t>We now have over 1.6 M miles of fiber between our Azure datacenters</a:t>
            </a:r>
          </a:p>
        </p:txBody>
      </p:sp>
    </p:spTree>
    <p:extLst>
      <p:ext uri="{BB962C8B-B14F-4D97-AF65-F5344CB8AC3E}">
        <p14:creationId xmlns:p14="http://schemas.microsoft.com/office/powerpoint/2010/main" val="310676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1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p:cNvGraphicFramePr>
            <a:graphicFrameLocks noChangeAspect="1"/>
          </p:cNvGraphicFramePr>
          <p:nvPr>
            <p:custDataLst>
              <p:tags r:id="rId2"/>
            </p:custDataLst>
            <p:extLst/>
          </p:nvPr>
        </p:nvGraphicFramePr>
        <p:xfrm>
          <a:off x="2423" y="2531"/>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5" imgW="377" imgH="377" progId="TCLayout.ActiveDocument.1">
                  <p:embed/>
                </p:oleObj>
              </mc:Choice>
              <mc:Fallback>
                <p:oleObj name="think-cell Slide" r:id="rId5" imgW="377" imgH="377" progId="TCLayout.ActiveDocument.1">
                  <p:embed/>
                  <p:pic>
                    <p:nvPicPr>
                      <p:cNvPr id="30" name="Object 29" hidden="1"/>
                      <p:cNvPicPr/>
                      <p:nvPr/>
                    </p:nvPicPr>
                    <p:blipFill>
                      <a:blip r:embed="rId6"/>
                      <a:stretch>
                        <a:fillRect/>
                      </a:stretch>
                    </p:blipFill>
                    <p:spPr>
                      <a:xfrm>
                        <a:off x="2423" y="2531"/>
                        <a:ext cx="1556" cy="1556"/>
                      </a:xfrm>
                      <a:prstGeom prst="rect">
                        <a:avLst/>
                      </a:prstGeom>
                    </p:spPr>
                  </p:pic>
                </p:oleObj>
              </mc:Fallback>
            </mc:AlternateContent>
          </a:graphicData>
        </a:graphic>
      </p:graphicFrame>
      <p:sp>
        <p:nvSpPr>
          <p:cNvPr id="11" name="Title 10"/>
          <p:cNvSpPr>
            <a:spLocks noGrp="1"/>
          </p:cNvSpPr>
          <p:nvPr>
            <p:ph type="title"/>
          </p:nvPr>
        </p:nvSpPr>
        <p:spPr/>
        <p:txBody>
          <a:bodyPr/>
          <a:lstStyle/>
          <a:p>
            <a:pPr algn="r"/>
            <a:r>
              <a:rPr lang="en-US" dirty="0"/>
              <a:t>Microsoft infrastructure investments  </a:t>
            </a:r>
          </a:p>
        </p:txBody>
      </p:sp>
      <p:sp>
        <p:nvSpPr>
          <p:cNvPr id="179" name="Rectangle 178"/>
          <p:cNvSpPr/>
          <p:nvPr/>
        </p:nvSpPr>
        <p:spPr>
          <a:xfrm>
            <a:off x="-44960" y="969449"/>
            <a:ext cx="11052400" cy="362087"/>
          </a:xfrm>
          <a:prstGeom prst="rect">
            <a:avLst/>
          </a:prstGeom>
        </p:spPr>
        <p:txBody>
          <a:bodyPr wrap="square" lIns="0" tIns="0" rIns="0" bIns="0" anchor="ctr">
            <a:spAutoFit/>
          </a:bodyPr>
          <a:lstStyle/>
          <a:p>
            <a:pPr algn="r" defTabSz="914437">
              <a:defRPr/>
            </a:pPr>
            <a:r>
              <a:rPr lang="en-US" sz="2353" dirty="0">
                <a:solidFill>
                  <a:srgbClr val="505050"/>
                </a:solidFill>
                <a:latin typeface="Segoe UI Light"/>
              </a:rPr>
              <a:t>40 Cloud regions worldwide</a:t>
            </a:r>
            <a:endParaRPr lang="en-US" sz="2353" baseline="30000" dirty="0">
              <a:solidFill>
                <a:srgbClr val="505050"/>
              </a:solidFill>
              <a:latin typeface="Segoe UI Light"/>
            </a:endParaRPr>
          </a:p>
        </p:txBody>
      </p:sp>
      <p:sp>
        <p:nvSpPr>
          <p:cNvPr id="7" name="Slide Number Placeholder 6"/>
          <p:cNvSpPr>
            <a:spLocks noGrp="1"/>
          </p:cNvSpPr>
          <p:nvPr>
            <p:ph type="sldNum" sz="quarter" idx="4"/>
          </p:nvPr>
        </p:nvSpPr>
        <p:spPr/>
        <p:txBody>
          <a:bodyPr/>
          <a:lstStyle/>
          <a:p>
            <a:pPr defTabSz="914437">
              <a:defRPr/>
            </a:pPr>
            <a:fld id="{27258FFF-F925-446B-8502-81C933981705}" type="slidenum">
              <a:rPr lang="en-US">
                <a:solidFill>
                  <a:srgbClr val="505050"/>
                </a:solidFill>
                <a:latin typeface="Segoe UI"/>
                <a:ea typeface="+mn-ea"/>
              </a:rPr>
              <a:pPr defTabSz="914437">
                <a:defRPr/>
              </a:pPr>
              <a:t>9</a:t>
            </a:fld>
            <a:endParaRPr lang="en-US">
              <a:solidFill>
                <a:srgbClr val="505050"/>
              </a:solidFill>
              <a:latin typeface="Segoe UI"/>
              <a:ea typeface="+mn-ea"/>
            </a:endParaRPr>
          </a:p>
        </p:txBody>
      </p:sp>
      <p:grpSp>
        <p:nvGrpSpPr>
          <p:cNvPr id="6" name="Group 5"/>
          <p:cNvGrpSpPr/>
          <p:nvPr/>
        </p:nvGrpSpPr>
        <p:grpSpPr>
          <a:xfrm>
            <a:off x="972059" y="1604521"/>
            <a:ext cx="10756340" cy="5088695"/>
            <a:chOff x="816340" y="1487199"/>
            <a:chExt cx="10972027" cy="5190734"/>
          </a:xfrm>
        </p:grpSpPr>
        <p:grpSp>
          <p:nvGrpSpPr>
            <p:cNvPr id="5" name="Group 4"/>
            <p:cNvGrpSpPr/>
            <p:nvPr/>
          </p:nvGrpSpPr>
          <p:grpSpPr>
            <a:xfrm>
              <a:off x="816340" y="1487199"/>
              <a:ext cx="10972027" cy="5190734"/>
              <a:chOff x="816340" y="1487199"/>
              <a:chExt cx="10972027" cy="5190734"/>
            </a:xfrm>
          </p:grpSpPr>
          <p:pic>
            <p:nvPicPr>
              <p:cNvPr id="331" name="World map" descr="world-map.png"/>
              <p:cNvPicPr>
                <a:picLocks noChangeAspect="1"/>
              </p:cNvPicPr>
              <p:nvPr/>
            </p:nvPicPr>
            <p:blipFill rotWithShape="1">
              <a:blip r:embed="rId7" cstate="screen">
                <a:alphaModFix amt="15000"/>
                <a:grayscl/>
                <a:extLst>
                  <a:ext uri="{28A0092B-C50C-407E-A947-70E740481C1C}">
                    <a14:useLocalDpi xmlns:a14="http://schemas.microsoft.com/office/drawing/2010/main"/>
                  </a:ext>
                </a:extLst>
              </a:blip>
              <a:srcRect/>
              <a:stretch/>
            </p:blipFill>
            <p:spPr>
              <a:xfrm>
                <a:off x="816340" y="1487199"/>
                <a:ext cx="10972027" cy="5190734"/>
              </a:xfrm>
              <a:prstGeom prst="rect">
                <a:avLst/>
              </a:prstGeom>
              <a:blipFill dpi="0" rotWithShape="1">
                <a:blip r:embed="rId8">
                  <a:alphaModFix amt="15000"/>
                  <a:grayscl/>
                </a:blip>
                <a:srcRect/>
                <a:stretch>
                  <a:fillRect/>
                </a:stretch>
              </a:blipFill>
              <a:ln w="55000" cap="flat" cmpd="thickThin" algn="ctr">
                <a:noFill/>
                <a:prstDash val="solid"/>
                <a:headEnd type="none" w="med" len="med"/>
                <a:tailEnd type="none" w="med" len="med"/>
              </a:ln>
              <a:effectLst/>
            </p:spPr>
          </p:pic>
          <p:grpSp>
            <p:nvGrpSpPr>
              <p:cNvPr id="3" name="Group 2"/>
              <p:cNvGrpSpPr/>
              <p:nvPr/>
            </p:nvGrpSpPr>
            <p:grpSpPr>
              <a:xfrm>
                <a:off x="1977095" y="1994672"/>
                <a:ext cx="9714385" cy="3962645"/>
                <a:chOff x="1977095" y="1994672"/>
                <a:chExt cx="9714385" cy="3962645"/>
              </a:xfrm>
            </p:grpSpPr>
            <p:pic>
              <p:nvPicPr>
                <p:cNvPr id="332" name="Picture 3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59837" y="3804238"/>
                  <a:ext cx="494651" cy="475125"/>
                </a:xfrm>
                <a:prstGeom prst="rect">
                  <a:avLst/>
                </a:prstGeom>
                <a:effectLst>
                  <a:outerShdw blurRad="63500" sx="102000" sy="102000" algn="ctr" rotWithShape="0">
                    <a:prstClr val="black">
                      <a:alpha val="40000"/>
                    </a:prstClr>
                  </a:outerShdw>
                </a:effectLst>
              </p:spPr>
            </p:pic>
            <p:pic>
              <p:nvPicPr>
                <p:cNvPr id="333" name="Picture 3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05191" y="3956970"/>
                  <a:ext cx="494651" cy="475125"/>
                </a:xfrm>
                <a:prstGeom prst="rect">
                  <a:avLst/>
                </a:prstGeom>
                <a:effectLst>
                  <a:outerShdw blurRad="63500" sx="102000" sy="102000" algn="ctr" rotWithShape="0">
                    <a:prstClr val="black">
                      <a:alpha val="40000"/>
                    </a:prstClr>
                  </a:outerShdw>
                </a:effectLst>
              </p:spPr>
            </p:pic>
            <p:pic>
              <p:nvPicPr>
                <p:cNvPr id="334" name="Picture 3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9589" y="2720634"/>
                  <a:ext cx="494651" cy="475125"/>
                </a:xfrm>
                <a:prstGeom prst="rect">
                  <a:avLst/>
                </a:prstGeom>
                <a:effectLst>
                  <a:outerShdw blurRad="63500" sx="102000" sy="102000" algn="ctr" rotWithShape="0">
                    <a:prstClr val="black">
                      <a:alpha val="40000"/>
                    </a:prstClr>
                  </a:outerShdw>
                </a:effectLst>
              </p:spPr>
            </p:pic>
            <p:pic>
              <p:nvPicPr>
                <p:cNvPr id="335" name="Picture 3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50196" y="2736047"/>
                  <a:ext cx="494651" cy="475125"/>
                </a:xfrm>
                <a:prstGeom prst="rect">
                  <a:avLst/>
                </a:prstGeom>
                <a:effectLst>
                  <a:outerShdw blurRad="63500" sx="102000" sy="102000" algn="ctr" rotWithShape="0">
                    <a:prstClr val="black">
                      <a:alpha val="40000"/>
                    </a:prstClr>
                  </a:outerShdw>
                </a:effectLst>
              </p:spPr>
            </p:pic>
            <p:pic>
              <p:nvPicPr>
                <p:cNvPr id="336" name="Picture 3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4036" y="2816422"/>
                  <a:ext cx="494651" cy="475125"/>
                </a:xfrm>
                <a:prstGeom prst="rect">
                  <a:avLst/>
                </a:prstGeom>
                <a:effectLst>
                  <a:outerShdw blurRad="63500" sx="102000" sy="102000" algn="ctr" rotWithShape="0">
                    <a:prstClr val="black">
                      <a:alpha val="40000"/>
                    </a:prstClr>
                  </a:outerShdw>
                </a:effectLst>
              </p:spPr>
            </p:pic>
            <p:sp>
              <p:nvSpPr>
                <p:cNvPr id="338" name="Rectangle 337"/>
                <p:cNvSpPr/>
                <p:nvPr/>
              </p:nvSpPr>
              <p:spPr bwMode="auto">
                <a:xfrm>
                  <a:off x="2799760" y="2719733"/>
                  <a:ext cx="57058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US</a:t>
                  </a:r>
                </a:p>
              </p:txBody>
            </p:sp>
            <p:sp>
              <p:nvSpPr>
                <p:cNvPr id="340" name="Rectangle 339"/>
                <p:cNvSpPr/>
                <p:nvPr/>
              </p:nvSpPr>
              <p:spPr bwMode="auto">
                <a:xfrm>
                  <a:off x="4602454" y="3205382"/>
                  <a:ext cx="6140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a:t>
                  </a:r>
                </a:p>
              </p:txBody>
            </p:sp>
            <p:sp>
              <p:nvSpPr>
                <p:cNvPr id="341" name="Rectangle 340"/>
                <p:cNvSpPr/>
                <p:nvPr/>
              </p:nvSpPr>
              <p:spPr bwMode="auto">
                <a:xfrm>
                  <a:off x="2973068" y="2225250"/>
                  <a:ext cx="92480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Central US</a:t>
                  </a:r>
                </a:p>
              </p:txBody>
            </p:sp>
            <p:sp>
              <p:nvSpPr>
                <p:cNvPr id="342" name="Rectangle 341"/>
                <p:cNvSpPr/>
                <p:nvPr/>
              </p:nvSpPr>
              <p:spPr bwMode="auto">
                <a:xfrm>
                  <a:off x="4919065" y="5244978"/>
                  <a:ext cx="78215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Brazil South</a:t>
                  </a:r>
                </a:p>
              </p:txBody>
            </p:sp>
            <p:sp>
              <p:nvSpPr>
                <p:cNvPr id="343" name="Rectangle 342"/>
                <p:cNvSpPr/>
                <p:nvPr/>
              </p:nvSpPr>
              <p:spPr bwMode="auto">
                <a:xfrm>
                  <a:off x="6214036" y="2566361"/>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Europe</a:t>
                  </a:r>
                </a:p>
              </p:txBody>
            </p:sp>
            <p:sp>
              <p:nvSpPr>
                <p:cNvPr id="344" name="Rectangle 343"/>
                <p:cNvSpPr/>
                <p:nvPr/>
              </p:nvSpPr>
              <p:spPr bwMode="auto">
                <a:xfrm>
                  <a:off x="10354005" y="3235516"/>
                  <a:ext cx="83344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East</a:t>
                  </a:r>
                </a:p>
              </p:txBody>
            </p:sp>
            <p:sp>
              <p:nvSpPr>
                <p:cNvPr id="345" name="Rectangle 344"/>
                <p:cNvSpPr/>
                <p:nvPr/>
              </p:nvSpPr>
              <p:spPr bwMode="auto">
                <a:xfrm>
                  <a:off x="8654487" y="4104873"/>
                  <a:ext cx="666631"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India</a:t>
                  </a:r>
                </a:p>
              </p:txBody>
            </p:sp>
            <p:sp>
              <p:nvSpPr>
                <p:cNvPr id="346" name="Rectangle 345"/>
                <p:cNvSpPr/>
                <p:nvPr/>
              </p:nvSpPr>
              <p:spPr bwMode="auto">
                <a:xfrm>
                  <a:off x="8669725" y="4634747"/>
                  <a:ext cx="55295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Southeast Asia</a:t>
                  </a:r>
                </a:p>
              </p:txBody>
            </p:sp>
            <p:sp>
              <p:nvSpPr>
                <p:cNvPr id="347" name="Rectangle 346"/>
                <p:cNvSpPr/>
                <p:nvPr/>
              </p:nvSpPr>
              <p:spPr bwMode="auto">
                <a:xfrm>
                  <a:off x="9275399" y="5680357"/>
                  <a:ext cx="109622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Southeast</a:t>
                  </a:r>
                </a:p>
              </p:txBody>
            </p:sp>
            <p:sp>
              <p:nvSpPr>
                <p:cNvPr id="348" name="Rectangle 347"/>
                <p:cNvSpPr/>
                <p:nvPr/>
              </p:nvSpPr>
              <p:spPr bwMode="auto">
                <a:xfrm>
                  <a:off x="10814761" y="5336030"/>
                  <a:ext cx="876719"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East</a:t>
                  </a:r>
                </a:p>
              </p:txBody>
            </p:sp>
            <p:sp>
              <p:nvSpPr>
                <p:cNvPr id="349" name="Rectangle 348"/>
                <p:cNvSpPr/>
                <p:nvPr/>
              </p:nvSpPr>
              <p:spPr bwMode="auto">
                <a:xfrm>
                  <a:off x="7608203" y="4210532"/>
                  <a:ext cx="795956" cy="138595"/>
                </a:xfrm>
                <a:prstGeom prst="rect">
                  <a:avLst/>
                </a:prstGeom>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India</a:t>
                  </a:r>
                </a:p>
              </p:txBody>
            </p:sp>
            <p:pic>
              <p:nvPicPr>
                <p:cNvPr id="350" name="Picture 3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4535" y="4262656"/>
                  <a:ext cx="494651" cy="475125"/>
                </a:xfrm>
                <a:prstGeom prst="rect">
                  <a:avLst/>
                </a:prstGeom>
                <a:effectLst>
                  <a:outerShdw blurRad="63500" sx="102000" sy="102000" algn="ctr" rotWithShape="0">
                    <a:prstClr val="black">
                      <a:alpha val="40000"/>
                    </a:prstClr>
                  </a:outerShdw>
                </a:effectLst>
              </p:spPr>
            </p:pic>
            <p:pic>
              <p:nvPicPr>
                <p:cNvPr id="351" name="Picture 3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67089" y="3686005"/>
                  <a:ext cx="494651" cy="475125"/>
                </a:xfrm>
                <a:prstGeom prst="rect">
                  <a:avLst/>
                </a:prstGeom>
                <a:effectLst>
                  <a:outerShdw blurRad="63500" sx="102000" sy="102000" algn="ctr" rotWithShape="0">
                    <a:prstClr val="black">
                      <a:alpha val="40000"/>
                    </a:prstClr>
                  </a:outerShdw>
                </a:effectLst>
              </p:spPr>
            </p:pic>
            <p:pic>
              <p:nvPicPr>
                <p:cNvPr id="352" name="Picture 35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31219" y="5450447"/>
                  <a:ext cx="494651" cy="475125"/>
                </a:xfrm>
                <a:prstGeom prst="rect">
                  <a:avLst/>
                </a:prstGeom>
                <a:effectLst>
                  <a:outerShdw blurRad="63500" sx="102000" sy="102000" algn="ctr" rotWithShape="0">
                    <a:prstClr val="black">
                      <a:alpha val="40000"/>
                    </a:prstClr>
                  </a:outerShdw>
                </a:effectLst>
              </p:spPr>
            </p:pic>
            <p:pic>
              <p:nvPicPr>
                <p:cNvPr id="353" name="Picture 35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25057" y="5337070"/>
                  <a:ext cx="494651" cy="475125"/>
                </a:xfrm>
                <a:prstGeom prst="rect">
                  <a:avLst/>
                </a:prstGeom>
                <a:effectLst>
                  <a:outerShdw blurRad="63500" sx="102000" sy="102000" algn="ctr" rotWithShape="0">
                    <a:prstClr val="black">
                      <a:alpha val="40000"/>
                    </a:prstClr>
                  </a:outerShdw>
                </a:effectLst>
              </p:spPr>
            </p:pic>
            <p:pic>
              <p:nvPicPr>
                <p:cNvPr id="354" name="Picture 3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51140" y="3435580"/>
                  <a:ext cx="494651" cy="475125"/>
                </a:xfrm>
                <a:prstGeom prst="rect">
                  <a:avLst/>
                </a:prstGeom>
                <a:effectLst>
                  <a:outerShdw blurRad="63500" sx="102000" sy="102000" algn="ctr" rotWithShape="0">
                    <a:prstClr val="black">
                      <a:alpha val="40000"/>
                    </a:prstClr>
                  </a:outerShdw>
                </a:effectLst>
              </p:spPr>
            </p:pic>
            <p:pic>
              <p:nvPicPr>
                <p:cNvPr id="355" name="Picture 3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1119" y="3170023"/>
                  <a:ext cx="494651" cy="475125"/>
                </a:xfrm>
                <a:prstGeom prst="rect">
                  <a:avLst/>
                </a:prstGeom>
                <a:effectLst>
                  <a:outerShdw blurRad="63500" sx="102000" sy="102000" algn="ctr" rotWithShape="0">
                    <a:prstClr val="black">
                      <a:alpha val="40000"/>
                    </a:prstClr>
                  </a:outerShdw>
                </a:effectLst>
              </p:spPr>
            </p:pic>
            <p:pic>
              <p:nvPicPr>
                <p:cNvPr id="356" name="Picture 3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68722" y="3152593"/>
                  <a:ext cx="494651" cy="475125"/>
                </a:xfrm>
                <a:prstGeom prst="rect">
                  <a:avLst/>
                </a:prstGeom>
                <a:effectLst>
                  <a:outerShdw blurRad="63500" sx="102000" sy="102000" algn="ctr" rotWithShape="0">
                    <a:prstClr val="black">
                      <a:alpha val="40000"/>
                    </a:prstClr>
                  </a:outerShdw>
                </a:effectLst>
              </p:spPr>
            </p:pic>
            <p:pic>
              <p:nvPicPr>
                <p:cNvPr id="357" name="Picture 35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98511" y="3280514"/>
                  <a:ext cx="494651" cy="475125"/>
                </a:xfrm>
                <a:prstGeom prst="rect">
                  <a:avLst/>
                </a:prstGeom>
                <a:effectLst>
                  <a:outerShdw blurRad="63500" sx="102000" sy="102000" algn="ctr" rotWithShape="0">
                    <a:prstClr val="black">
                      <a:alpha val="40000"/>
                    </a:prstClr>
                  </a:outerShdw>
                </a:effectLst>
              </p:spPr>
            </p:pic>
            <p:pic>
              <p:nvPicPr>
                <p:cNvPr id="358" name="Picture 3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14837" y="2697238"/>
                  <a:ext cx="494651" cy="475125"/>
                </a:xfrm>
                <a:prstGeom prst="rect">
                  <a:avLst/>
                </a:prstGeom>
                <a:effectLst>
                  <a:outerShdw blurRad="63500" sx="102000" sy="102000" algn="ctr" rotWithShape="0">
                    <a:prstClr val="black">
                      <a:alpha val="40000"/>
                    </a:prstClr>
                  </a:outerShdw>
                </a:effectLst>
              </p:spPr>
            </p:pic>
            <p:pic>
              <p:nvPicPr>
                <p:cNvPr id="359" name="Picture 35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69117" y="3471095"/>
                  <a:ext cx="494651" cy="475125"/>
                </a:xfrm>
                <a:prstGeom prst="rect">
                  <a:avLst/>
                </a:prstGeom>
                <a:effectLst>
                  <a:outerShdw blurRad="63500" sx="102000" sy="102000" algn="ctr" rotWithShape="0">
                    <a:prstClr val="black">
                      <a:alpha val="40000"/>
                    </a:prstClr>
                  </a:outerShdw>
                </a:effectLst>
              </p:spPr>
            </p:pic>
            <p:pic>
              <p:nvPicPr>
                <p:cNvPr id="360" name="Picture 3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96022" y="3062963"/>
                  <a:ext cx="494651" cy="475125"/>
                </a:xfrm>
                <a:prstGeom prst="rect">
                  <a:avLst/>
                </a:prstGeom>
                <a:effectLst>
                  <a:outerShdw blurRad="63500" sx="102000" sy="102000" algn="ctr" rotWithShape="0">
                    <a:prstClr val="black">
                      <a:alpha val="40000"/>
                    </a:prstClr>
                  </a:outerShdw>
                </a:effectLst>
              </p:spPr>
            </p:pic>
            <p:pic>
              <p:nvPicPr>
                <p:cNvPr id="361" name="Picture 3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12513" y="3135173"/>
                  <a:ext cx="494651" cy="475125"/>
                </a:xfrm>
                <a:prstGeom prst="rect">
                  <a:avLst/>
                </a:prstGeom>
                <a:effectLst>
                  <a:outerShdw blurRad="63500" sx="102000" sy="102000" algn="ctr" rotWithShape="0">
                    <a:prstClr val="black">
                      <a:alpha val="40000"/>
                    </a:prstClr>
                  </a:outerShdw>
                </a:effectLst>
              </p:spPr>
            </p:pic>
            <p:pic>
              <p:nvPicPr>
                <p:cNvPr id="362" name="Picture 36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82741" y="3238130"/>
                  <a:ext cx="494651" cy="475125"/>
                </a:xfrm>
                <a:prstGeom prst="rect">
                  <a:avLst/>
                </a:prstGeom>
                <a:effectLst>
                  <a:outerShdw blurRad="63500" sx="102000" sy="102000" algn="ctr" rotWithShape="0">
                    <a:prstClr val="black">
                      <a:alpha val="40000"/>
                    </a:prstClr>
                  </a:outerShdw>
                </a:effectLst>
              </p:spPr>
            </p:pic>
            <p:pic>
              <p:nvPicPr>
                <p:cNvPr id="363" name="Picture 3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22692" y="5004242"/>
                  <a:ext cx="494651" cy="475125"/>
                </a:xfrm>
                <a:prstGeom prst="rect">
                  <a:avLst/>
                </a:prstGeom>
                <a:effectLst>
                  <a:outerShdw blurRad="63500" sx="102000" sy="102000" algn="ctr" rotWithShape="0">
                    <a:prstClr val="black">
                      <a:alpha val="40000"/>
                    </a:prstClr>
                  </a:outerShdw>
                </a:effectLst>
              </p:spPr>
            </p:pic>
            <p:pic>
              <p:nvPicPr>
                <p:cNvPr id="364" name="Picture 36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88058" y="2852315"/>
                  <a:ext cx="494651" cy="475125"/>
                </a:xfrm>
                <a:prstGeom prst="rect">
                  <a:avLst/>
                </a:prstGeom>
                <a:effectLst>
                  <a:outerShdw blurRad="63500" sx="102000" sy="102000" algn="ctr" rotWithShape="0">
                    <a:prstClr val="black">
                      <a:alpha val="40000"/>
                    </a:prstClr>
                  </a:outerShdw>
                </a:effectLst>
              </p:spPr>
            </p:pic>
            <p:pic>
              <p:nvPicPr>
                <p:cNvPr id="365" name="Picture 36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3644" y="2974214"/>
                  <a:ext cx="494651" cy="475125"/>
                </a:xfrm>
                <a:prstGeom prst="rect">
                  <a:avLst/>
                </a:prstGeom>
                <a:effectLst>
                  <a:outerShdw blurRad="63500" sx="102000" sy="102000" algn="ctr" rotWithShape="0">
                    <a:prstClr val="black">
                      <a:alpha val="40000"/>
                    </a:prstClr>
                  </a:outerShdw>
                </a:effectLst>
              </p:spPr>
            </p:pic>
            <p:sp>
              <p:nvSpPr>
                <p:cNvPr id="366" name="Rectangle 365"/>
                <p:cNvSpPr/>
                <p:nvPr/>
              </p:nvSpPr>
              <p:spPr bwMode="auto">
                <a:xfrm>
                  <a:off x="7704375" y="3762167"/>
                  <a:ext cx="58020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India</a:t>
                  </a:r>
                </a:p>
              </p:txBody>
            </p:sp>
            <p:pic>
              <p:nvPicPr>
                <p:cNvPr id="367" name="Picture 36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3649" y="2684311"/>
                  <a:ext cx="494651" cy="475125"/>
                </a:xfrm>
                <a:prstGeom prst="rect">
                  <a:avLst/>
                </a:prstGeom>
                <a:effectLst>
                  <a:outerShdw blurRad="63500" sx="102000" sy="102000" algn="ctr" rotWithShape="0">
                    <a:prstClr val="black">
                      <a:alpha val="40000"/>
                    </a:prstClr>
                  </a:outerShdw>
                </a:effectLst>
              </p:spPr>
            </p:pic>
            <p:sp>
              <p:nvSpPr>
                <p:cNvPr id="368" name="Oval 367"/>
                <p:cNvSpPr/>
                <p:nvPr/>
              </p:nvSpPr>
              <p:spPr bwMode="auto">
                <a:xfrm>
                  <a:off x="4833446" y="520523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0" name="Oval 369"/>
                <p:cNvSpPr/>
                <p:nvPr/>
              </p:nvSpPr>
              <p:spPr bwMode="auto">
                <a:xfrm>
                  <a:off x="10441973" y="565143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1" name="Oval 370"/>
                <p:cNvSpPr/>
                <p:nvPr/>
              </p:nvSpPr>
              <p:spPr bwMode="auto">
                <a:xfrm>
                  <a:off x="10635811" y="55380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2" name="Oval 371"/>
                <p:cNvSpPr/>
                <p:nvPr/>
              </p:nvSpPr>
              <p:spPr bwMode="auto">
                <a:xfrm>
                  <a:off x="9482606" y="389175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3" name="Oval 372"/>
                <p:cNvSpPr/>
                <p:nvPr/>
              </p:nvSpPr>
              <p:spPr bwMode="auto">
                <a:xfrm>
                  <a:off x="10209265" y="34815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4" name="Rectangle 373"/>
                <p:cNvSpPr/>
                <p:nvPr/>
              </p:nvSpPr>
              <p:spPr bwMode="auto">
                <a:xfrm>
                  <a:off x="10429246" y="3439606"/>
                  <a:ext cx="67312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West</a:t>
                  </a:r>
                </a:p>
              </p:txBody>
            </p:sp>
            <p:sp>
              <p:nvSpPr>
                <p:cNvPr id="375" name="Oval 374"/>
                <p:cNvSpPr/>
                <p:nvPr/>
              </p:nvSpPr>
              <p:spPr bwMode="auto">
                <a:xfrm>
                  <a:off x="10279476" y="335358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6" name="Oval 375"/>
                <p:cNvSpPr/>
                <p:nvPr/>
              </p:nvSpPr>
              <p:spPr bwMode="auto">
                <a:xfrm>
                  <a:off x="8515945" y="41579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7" name="Rectangle 376"/>
                <p:cNvSpPr/>
                <p:nvPr/>
              </p:nvSpPr>
              <p:spPr bwMode="auto">
                <a:xfrm>
                  <a:off x="9577174" y="3900647"/>
                  <a:ext cx="62187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Asia</a:t>
                  </a:r>
                </a:p>
              </p:txBody>
            </p:sp>
            <p:sp>
              <p:nvSpPr>
                <p:cNvPr id="378" name="Oval 377"/>
                <p:cNvSpPr/>
                <p:nvPr/>
              </p:nvSpPr>
              <p:spPr bwMode="auto">
                <a:xfrm>
                  <a:off x="9661894" y="3636571"/>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9" name="Oval 378"/>
                <p:cNvSpPr/>
                <p:nvPr/>
              </p:nvSpPr>
              <p:spPr bwMode="auto">
                <a:xfrm>
                  <a:off x="9536636" y="3375777"/>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80" name="Rectangle 379"/>
                <p:cNvSpPr/>
                <p:nvPr/>
              </p:nvSpPr>
              <p:spPr bwMode="auto">
                <a:xfrm>
                  <a:off x="8811880" y="3237712"/>
                  <a:ext cx="670208"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West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81" name="Rectangle 380"/>
                <p:cNvSpPr/>
                <p:nvPr/>
              </p:nvSpPr>
              <p:spPr bwMode="auto">
                <a:xfrm>
                  <a:off x="5139475" y="2843321"/>
                  <a:ext cx="81643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Europe</a:t>
                  </a:r>
                </a:p>
              </p:txBody>
            </p:sp>
            <p:cxnSp>
              <p:nvCxnSpPr>
                <p:cNvPr id="382" name="Straight Connector 381"/>
                <p:cNvCxnSpPr/>
                <p:nvPr/>
              </p:nvCxnSpPr>
              <p:spPr>
                <a:xfrm>
                  <a:off x="3212231" y="2974214"/>
                  <a:ext cx="230381" cy="321009"/>
                </a:xfrm>
                <a:prstGeom prst="line">
                  <a:avLst/>
                </a:prstGeom>
                <a:noFill/>
                <a:ln w="9525" cap="flat" cmpd="sng" algn="ctr">
                  <a:solidFill>
                    <a:schemeClr val="accent1"/>
                  </a:solidFill>
                  <a:prstDash val="solid"/>
                  <a:headEnd type="none" w="med" len="med"/>
                  <a:tailEnd type="none" w="med" len="med"/>
                </a:ln>
                <a:effectLst/>
              </p:spPr>
            </p:cxnSp>
            <p:sp>
              <p:nvSpPr>
                <p:cNvPr id="383" name="Rectangle 382"/>
                <p:cNvSpPr/>
                <p:nvPr/>
              </p:nvSpPr>
              <p:spPr bwMode="auto">
                <a:xfrm>
                  <a:off x="6608959" y="2684311"/>
                  <a:ext cx="763764" cy="47199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Northeast</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84" name="Oval 383"/>
                <p:cNvSpPr/>
                <p:nvPr/>
              </p:nvSpPr>
              <p:spPr bwMode="auto">
                <a:xfrm>
                  <a:off x="4098812" y="305330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385" name="Straight Connector 384"/>
                <p:cNvCxnSpPr/>
                <p:nvPr/>
              </p:nvCxnSpPr>
              <p:spPr>
                <a:xfrm flipH="1">
                  <a:off x="3830066" y="3338733"/>
                  <a:ext cx="770250" cy="130960"/>
                </a:xfrm>
                <a:prstGeom prst="line">
                  <a:avLst/>
                </a:prstGeom>
                <a:noFill/>
                <a:ln w="9525" cap="flat" cmpd="sng" algn="ctr">
                  <a:solidFill>
                    <a:schemeClr val="accent1"/>
                  </a:solidFill>
                  <a:prstDash val="solid"/>
                  <a:headEnd type="none" w="med" len="med"/>
                  <a:tailEnd type="none" w="med" len="med"/>
                </a:ln>
                <a:effectLst/>
              </p:spPr>
            </p:cxnSp>
            <p:sp>
              <p:nvSpPr>
                <p:cNvPr id="386" name="Rectangle 385"/>
                <p:cNvSpPr/>
                <p:nvPr/>
              </p:nvSpPr>
              <p:spPr bwMode="auto">
                <a:xfrm>
                  <a:off x="4251615" y="2882862"/>
                  <a:ext cx="65393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East</a:t>
                  </a:r>
                </a:p>
              </p:txBody>
            </p:sp>
            <p:sp>
              <p:nvSpPr>
                <p:cNvPr id="387" name="Rectangle 386"/>
                <p:cNvSpPr/>
                <p:nvPr/>
              </p:nvSpPr>
              <p:spPr bwMode="auto">
                <a:xfrm>
                  <a:off x="3512142" y="2682610"/>
                  <a:ext cx="82542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Central</a:t>
                  </a:r>
                </a:p>
              </p:txBody>
            </p:sp>
            <p:sp>
              <p:nvSpPr>
                <p:cNvPr id="388" name="Rectangle 387"/>
                <p:cNvSpPr>
                  <a:spLocks/>
                </p:cNvSpPr>
                <p:nvPr/>
              </p:nvSpPr>
              <p:spPr bwMode="auto">
                <a:xfrm>
                  <a:off x="2533768" y="3923088"/>
                  <a:ext cx="92159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Central US</a:t>
                  </a:r>
                </a:p>
              </p:txBody>
            </p:sp>
            <p:cxnSp>
              <p:nvCxnSpPr>
                <p:cNvPr id="389" name="Straight Connector 388"/>
                <p:cNvCxnSpPr>
                  <a:stCxn id="341" idx="2"/>
                </p:cNvCxnSpPr>
                <p:nvPr/>
              </p:nvCxnSpPr>
              <p:spPr>
                <a:xfrm>
                  <a:off x="3435469" y="2502210"/>
                  <a:ext cx="127443" cy="869463"/>
                </a:xfrm>
                <a:prstGeom prst="line">
                  <a:avLst/>
                </a:prstGeom>
                <a:noFill/>
                <a:ln w="9525" cap="flat" cmpd="sng" algn="ctr">
                  <a:solidFill>
                    <a:schemeClr val="accent1"/>
                  </a:solidFill>
                  <a:prstDash val="solid"/>
                  <a:headEnd type="none" w="med" len="med"/>
                  <a:tailEnd type="none" w="med" len="med"/>
                </a:ln>
                <a:effectLst/>
              </p:spPr>
            </p:cxnSp>
            <p:sp>
              <p:nvSpPr>
                <p:cNvPr id="390" name="Rectangle 389"/>
                <p:cNvSpPr/>
                <p:nvPr/>
              </p:nvSpPr>
              <p:spPr bwMode="auto">
                <a:xfrm>
                  <a:off x="8953336" y="3592597"/>
                  <a:ext cx="659960"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East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91" name="Rectangle 390"/>
                <p:cNvSpPr/>
                <p:nvPr/>
              </p:nvSpPr>
              <p:spPr bwMode="auto">
                <a:xfrm>
                  <a:off x="6350196" y="3103898"/>
                  <a:ext cx="8606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Central</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95" name="Rectangle 394"/>
                <p:cNvSpPr/>
                <p:nvPr/>
              </p:nvSpPr>
              <p:spPr bwMode="auto">
                <a:xfrm>
                  <a:off x="9818542" y="2996693"/>
                  <a:ext cx="693477"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South</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pic>
              <p:nvPicPr>
                <p:cNvPr id="396" name="Picture 39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21486" y="3227324"/>
                  <a:ext cx="494651" cy="475125"/>
                </a:xfrm>
                <a:prstGeom prst="rect">
                  <a:avLst/>
                </a:prstGeom>
                <a:effectLst>
                  <a:outerShdw blurRad="63500" sx="102000" sy="102000" algn="ctr" rotWithShape="0">
                    <a:prstClr val="black">
                      <a:alpha val="40000"/>
                    </a:prstClr>
                  </a:outerShdw>
                </a:effectLst>
              </p:spPr>
            </p:pic>
            <p:cxnSp>
              <p:nvCxnSpPr>
                <p:cNvPr id="397" name="Straight Connector 396"/>
                <p:cNvCxnSpPr>
                  <a:stCxn id="395" idx="2"/>
                </p:cNvCxnSpPr>
                <p:nvPr/>
              </p:nvCxnSpPr>
              <p:spPr>
                <a:xfrm flipH="1">
                  <a:off x="9964528" y="3273653"/>
                  <a:ext cx="200753" cy="196040"/>
                </a:xfrm>
                <a:prstGeom prst="line">
                  <a:avLst/>
                </a:prstGeom>
                <a:noFill/>
                <a:ln w="9525" cap="flat" cmpd="sng" algn="ctr">
                  <a:solidFill>
                    <a:schemeClr val="accent1"/>
                  </a:solidFill>
                  <a:prstDash val="solid"/>
                  <a:headEnd type="none" w="med" len="med"/>
                  <a:tailEnd type="none" w="med" len="med"/>
                </a:ln>
                <a:effectLst/>
              </p:spPr>
            </p:cxnSp>
            <p:cxnSp>
              <p:nvCxnSpPr>
                <p:cNvPr id="398" name="Straight Connector 397"/>
                <p:cNvCxnSpPr>
                  <a:stCxn id="336" idx="0"/>
                </p:cNvCxnSpPr>
                <p:nvPr/>
              </p:nvCxnSpPr>
              <p:spPr>
                <a:xfrm flipH="1">
                  <a:off x="6345814" y="2816422"/>
                  <a:ext cx="115548" cy="146670"/>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bwMode="auto">
                <a:xfrm>
                  <a:off x="4702311" y="3526454"/>
                  <a:ext cx="49686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 2</a:t>
                  </a:r>
                </a:p>
              </p:txBody>
            </p:sp>
            <p:cxnSp>
              <p:nvCxnSpPr>
                <p:cNvPr id="401" name="Straight Connector 400"/>
                <p:cNvCxnSpPr/>
                <p:nvPr/>
              </p:nvCxnSpPr>
              <p:spPr>
                <a:xfrm flipH="1" flipV="1">
                  <a:off x="3858911" y="3469695"/>
                  <a:ext cx="747663" cy="19851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2" name="Picture 40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03682" y="3733420"/>
                  <a:ext cx="494651" cy="475125"/>
                </a:xfrm>
                <a:prstGeom prst="rect">
                  <a:avLst/>
                </a:prstGeom>
                <a:effectLst>
                  <a:outerShdw blurRad="63500" sx="102000" sy="102000" algn="ctr" rotWithShape="0">
                    <a:prstClr val="black">
                      <a:alpha val="40000"/>
                    </a:prstClr>
                  </a:outerShdw>
                </a:effectLst>
              </p:spPr>
            </p:pic>
            <p:sp>
              <p:nvSpPr>
                <p:cNvPr id="403" name="Oval 402"/>
                <p:cNvSpPr/>
                <p:nvPr/>
              </p:nvSpPr>
              <p:spPr bwMode="auto">
                <a:xfrm>
                  <a:off x="8319199" y="3943937"/>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04" name="Straight Connector 403"/>
                <p:cNvCxnSpPr/>
                <p:nvPr/>
              </p:nvCxnSpPr>
              <p:spPr>
                <a:xfrm>
                  <a:off x="9580892" y="3153619"/>
                  <a:ext cx="383636" cy="309718"/>
                </a:xfrm>
                <a:prstGeom prst="line">
                  <a:avLst/>
                </a:prstGeom>
                <a:noFill/>
                <a:ln w="9525" cap="flat" cmpd="sng" algn="ctr">
                  <a:solidFill>
                    <a:schemeClr val="accent1"/>
                  </a:solidFill>
                  <a:prstDash val="solid"/>
                  <a:headEnd type="none" w="med" len="med"/>
                  <a:tailEnd type="none" w="med" len="med"/>
                </a:ln>
                <a:effectLst/>
              </p:spPr>
            </p:cxnSp>
            <p:sp>
              <p:nvSpPr>
                <p:cNvPr id="405" name="Rectangle 404"/>
                <p:cNvSpPr/>
                <p:nvPr/>
              </p:nvSpPr>
              <p:spPr bwMode="auto">
                <a:xfrm>
                  <a:off x="9152054" y="2838861"/>
                  <a:ext cx="77661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Central</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cxnSp>
              <p:nvCxnSpPr>
                <p:cNvPr id="406" name="Straight Connector 405"/>
                <p:cNvCxnSpPr/>
                <p:nvPr/>
              </p:nvCxnSpPr>
              <p:spPr>
                <a:xfrm flipV="1">
                  <a:off x="8253216" y="4046329"/>
                  <a:ext cx="160014" cy="91033"/>
                </a:xfrm>
                <a:prstGeom prst="line">
                  <a:avLst/>
                </a:prstGeom>
                <a:noFill/>
                <a:ln w="9525" cap="flat" cmpd="sng" algn="ctr">
                  <a:solidFill>
                    <a:schemeClr val="accent1"/>
                  </a:solidFill>
                  <a:prstDash val="solid"/>
                  <a:headEnd type="none" w="med" len="med"/>
                  <a:tailEnd type="none" w="med" len="med"/>
                </a:ln>
                <a:effectLst/>
              </p:spPr>
            </p:cxnSp>
            <p:sp>
              <p:nvSpPr>
                <p:cNvPr id="407" name="Oval 406"/>
                <p:cNvSpPr/>
                <p:nvPr/>
              </p:nvSpPr>
              <p:spPr bwMode="auto">
                <a:xfrm>
                  <a:off x="5925586" y="2898224"/>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408" name="Rectangle 407"/>
                <p:cNvSpPr/>
                <p:nvPr/>
              </p:nvSpPr>
              <p:spPr bwMode="auto">
                <a:xfrm>
                  <a:off x="4877099" y="2474461"/>
                  <a:ext cx="1201982"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West</a:t>
                  </a:r>
                </a:p>
              </p:txBody>
            </p:sp>
            <p:cxnSp>
              <p:nvCxnSpPr>
                <p:cNvPr id="409" name="Straight Connector 408"/>
                <p:cNvCxnSpPr/>
                <p:nvPr/>
              </p:nvCxnSpPr>
              <p:spPr>
                <a:xfrm>
                  <a:off x="5788255" y="2747902"/>
                  <a:ext cx="349297" cy="170479"/>
                </a:xfrm>
                <a:prstGeom prst="line">
                  <a:avLst/>
                </a:prstGeom>
                <a:noFill/>
                <a:ln w="9525" cap="flat" cmpd="sng" algn="ctr">
                  <a:solidFill>
                    <a:schemeClr val="accent1"/>
                  </a:solidFill>
                  <a:prstDash val="solid"/>
                  <a:headEnd type="none" w="med" len="med"/>
                  <a:tailEnd type="none" w="med" len="med"/>
                </a:ln>
                <a:effectLst/>
              </p:spPr>
            </p:cxnSp>
            <p:cxnSp>
              <p:nvCxnSpPr>
                <p:cNvPr id="410" name="Straight Connector 409"/>
                <p:cNvCxnSpPr/>
                <p:nvPr/>
              </p:nvCxnSpPr>
              <p:spPr>
                <a:xfrm flipH="1">
                  <a:off x="6137552" y="2387404"/>
                  <a:ext cx="65731" cy="530977"/>
                </a:xfrm>
                <a:prstGeom prst="line">
                  <a:avLst/>
                </a:prstGeom>
                <a:noFill/>
                <a:ln w="9525" cap="flat" cmpd="sng" algn="ctr">
                  <a:solidFill>
                    <a:schemeClr val="accent1"/>
                  </a:solidFill>
                  <a:prstDash val="solid"/>
                  <a:headEnd type="none" w="med" len="med"/>
                  <a:tailEnd type="none" w="med" len="med"/>
                </a:ln>
                <a:effectLst/>
              </p:spPr>
            </p:cxnSp>
            <p:sp>
              <p:nvSpPr>
                <p:cNvPr id="411" name="Rectangle 410"/>
                <p:cNvSpPr/>
                <p:nvPr/>
              </p:nvSpPr>
              <p:spPr bwMode="auto">
                <a:xfrm>
                  <a:off x="5570586" y="1994672"/>
                  <a:ext cx="1265384"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a:t>
                  </a:r>
                  <a:br>
                    <a:rPr lang="en-US" sz="883" b="1" kern="0">
                      <a:solidFill>
                        <a:srgbClr val="0078D7"/>
                      </a:solidFill>
                      <a:latin typeface="Segoe UI"/>
                      <a:ea typeface="Segoe UI" panose="020B0502040204020203" pitchFamily="34" charset="0"/>
                      <a:cs typeface="Segoe UI" panose="020B0502040204020203" pitchFamily="34" charset="0"/>
                    </a:rPr>
                  </a:br>
                  <a:r>
                    <a:rPr lang="en-US" sz="883" b="1" kern="0">
                      <a:solidFill>
                        <a:srgbClr val="0078D7"/>
                      </a:solidFill>
                      <a:latin typeface="Segoe UI"/>
                      <a:ea typeface="Segoe UI" panose="020B0502040204020203" pitchFamily="34" charset="0"/>
                      <a:cs typeface="Segoe UI" panose="020B0502040204020203" pitchFamily="34" charset="0"/>
                    </a:rPr>
                    <a:t>South</a:t>
                  </a:r>
                </a:p>
              </p:txBody>
            </p:sp>
            <p:sp>
              <p:nvSpPr>
                <p:cNvPr id="412" name="Rectangle 411"/>
                <p:cNvSpPr/>
                <p:nvPr/>
              </p:nvSpPr>
              <p:spPr bwMode="auto">
                <a:xfrm>
                  <a:off x="1977095" y="3637411"/>
                  <a:ext cx="91518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Central US</a:t>
                  </a:r>
                  <a:br>
                    <a:rPr lang="en-US" sz="883" b="1" kern="0">
                      <a:solidFill>
                        <a:srgbClr val="0078D7"/>
                      </a:solidFill>
                      <a:latin typeface="Segoe UI"/>
                      <a:ea typeface="Segoe UI" panose="020B0502040204020203" pitchFamily="34" charset="0"/>
                      <a:cs typeface="Segoe UI" panose="020B0502040204020203" pitchFamily="34" charset="0"/>
                    </a:rPr>
                  </a:br>
                  <a:endParaRPr lang="en-US" sz="883" i="1" kern="0">
                    <a:solidFill>
                      <a:srgbClr val="0078D7"/>
                    </a:solidFill>
                    <a:latin typeface="Segoe UI"/>
                    <a:ea typeface="Segoe UI" panose="020B0502040204020203" pitchFamily="34" charset="0"/>
                    <a:cs typeface="Segoe UI" panose="020B0502040204020203" pitchFamily="34" charset="0"/>
                  </a:endParaRPr>
                </a:p>
              </p:txBody>
            </p:sp>
            <p:pic>
              <p:nvPicPr>
                <p:cNvPr id="413" name="Picture 4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46385" y="3014922"/>
                  <a:ext cx="494651" cy="475125"/>
                </a:xfrm>
                <a:prstGeom prst="rect">
                  <a:avLst/>
                </a:prstGeom>
                <a:effectLst>
                  <a:outerShdw blurRad="63500" sx="102000" sy="102000" algn="ctr" rotWithShape="0">
                    <a:prstClr val="black">
                      <a:alpha val="40000"/>
                    </a:prstClr>
                  </a:outerShdw>
                </a:effectLst>
              </p:spPr>
            </p:pic>
            <p:cxnSp>
              <p:nvCxnSpPr>
                <p:cNvPr id="414" name="Straight Connector 413"/>
                <p:cNvCxnSpPr/>
                <p:nvPr/>
              </p:nvCxnSpPr>
              <p:spPr>
                <a:xfrm flipH="1">
                  <a:off x="2587441" y="3257550"/>
                  <a:ext cx="193860" cy="371193"/>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8" idx="0"/>
                </p:cNvCxnSpPr>
                <p:nvPr/>
              </p:nvCxnSpPr>
              <p:spPr>
                <a:xfrm flipH="1">
                  <a:off x="2994566" y="3708323"/>
                  <a:ext cx="223923" cy="214765"/>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H="1">
                  <a:off x="3870638" y="2959570"/>
                  <a:ext cx="54218" cy="251875"/>
                </a:xfrm>
                <a:prstGeom prst="line">
                  <a:avLst/>
                </a:prstGeom>
                <a:noFill/>
                <a:ln w="9525" cap="flat" cmpd="sng" algn="ctr">
                  <a:solidFill>
                    <a:schemeClr val="accent1"/>
                  </a:solidFill>
                  <a:prstDash val="solid"/>
                  <a:headEnd type="none" w="med" len="med"/>
                  <a:tailEnd type="none" w="med" len="med"/>
                </a:ln>
                <a:effectLst/>
              </p:spPr>
            </p:cxnSp>
            <p:sp>
              <p:nvSpPr>
                <p:cNvPr id="417" name="Oval 416"/>
                <p:cNvSpPr/>
                <p:nvPr/>
              </p:nvSpPr>
              <p:spPr bwMode="auto">
                <a:xfrm>
                  <a:off x="6560945" y="2937033"/>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18" name="Straight Connector 417"/>
                <p:cNvCxnSpPr/>
                <p:nvPr/>
              </p:nvCxnSpPr>
              <p:spPr>
                <a:xfrm flipV="1">
                  <a:off x="9117742" y="4507720"/>
                  <a:ext cx="127961" cy="142222"/>
                </a:xfrm>
                <a:prstGeom prst="line">
                  <a:avLst/>
                </a:prstGeom>
                <a:noFill/>
                <a:ln w="9525" cap="flat" cmpd="sng" algn="ctr">
                  <a:solidFill>
                    <a:schemeClr val="accent1"/>
                  </a:solidFill>
                  <a:prstDash val="solid"/>
                  <a:tailEnd type="oval" w="med" len="med"/>
                </a:ln>
                <a:effectLst/>
              </p:spPr>
            </p:cxnSp>
            <p:sp>
              <p:nvSpPr>
                <p:cNvPr id="419" name="Rectangle 418"/>
                <p:cNvSpPr/>
                <p:nvPr/>
              </p:nvSpPr>
              <p:spPr bwMode="auto">
                <a:xfrm>
                  <a:off x="3454651" y="3724548"/>
                  <a:ext cx="637812" cy="25245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0" name="Rectangle 419"/>
                <p:cNvSpPr/>
                <p:nvPr/>
              </p:nvSpPr>
              <p:spPr bwMode="auto">
                <a:xfrm>
                  <a:off x="2494828" y="2935520"/>
                  <a:ext cx="79723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1" name="Rectangle 420"/>
                <p:cNvSpPr/>
                <p:nvPr/>
              </p:nvSpPr>
              <p:spPr bwMode="auto">
                <a:xfrm>
                  <a:off x="3981524" y="3931585"/>
                  <a:ext cx="671563" cy="25941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East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cxnSp>
              <p:nvCxnSpPr>
                <p:cNvPr id="422" name="Straight Connector 421"/>
                <p:cNvCxnSpPr>
                  <a:stCxn id="421" idx="0"/>
                </p:cNvCxnSpPr>
                <p:nvPr/>
              </p:nvCxnSpPr>
              <p:spPr>
                <a:xfrm flipH="1" flipV="1">
                  <a:off x="3836324" y="3469695"/>
                  <a:ext cx="480982" cy="461890"/>
                </a:xfrm>
                <a:prstGeom prst="line">
                  <a:avLst/>
                </a:prstGeom>
                <a:noFill/>
                <a:ln w="9525" cap="flat" cmpd="sng" algn="ctr">
                  <a:solidFill>
                    <a:schemeClr val="accent6"/>
                  </a:solidFill>
                  <a:prstDash val="solid"/>
                  <a:headEnd type="none" w="med" len="med"/>
                  <a:tailEnd type="none" w="med" len="med"/>
                </a:ln>
                <a:effectLst/>
              </p:spPr>
            </p:cxnSp>
            <p:cxnSp>
              <p:nvCxnSpPr>
                <p:cNvPr id="423" name="Straight Connector 422"/>
                <p:cNvCxnSpPr>
                  <a:stCxn id="361" idx="1"/>
                </p:cNvCxnSpPr>
                <p:nvPr/>
              </p:nvCxnSpPr>
              <p:spPr>
                <a:xfrm flipV="1">
                  <a:off x="3312513" y="3300490"/>
                  <a:ext cx="131166" cy="72246"/>
                </a:xfrm>
                <a:prstGeom prst="line">
                  <a:avLst/>
                </a:prstGeom>
                <a:noFill/>
                <a:ln w="9525" cap="flat" cmpd="sng" algn="ctr">
                  <a:solidFill>
                    <a:schemeClr val="accent6"/>
                  </a:solidFill>
                  <a:prstDash val="solid"/>
                  <a:headEnd type="none" w="med" len="med"/>
                  <a:tailEnd type="none" w="med" len="med"/>
                </a:ln>
                <a:effectLst/>
              </p:spPr>
            </p:cxnSp>
            <p:cxnSp>
              <p:nvCxnSpPr>
                <p:cNvPr id="424" name="Straight Connector 423"/>
                <p:cNvCxnSpPr/>
                <p:nvPr/>
              </p:nvCxnSpPr>
              <p:spPr>
                <a:xfrm>
                  <a:off x="3165682" y="3160857"/>
                  <a:ext cx="280135" cy="139633"/>
                </a:xfrm>
                <a:prstGeom prst="line">
                  <a:avLst/>
                </a:prstGeom>
                <a:noFill/>
                <a:ln w="9525" cap="flat" cmpd="sng" algn="ctr">
                  <a:solidFill>
                    <a:schemeClr val="accent6"/>
                  </a:solidFill>
                  <a:prstDash val="solid"/>
                  <a:headEnd type="none" w="med" len="med"/>
                  <a:tailEnd type="none" w="med" len="med"/>
                </a:ln>
                <a:effectLst/>
              </p:spPr>
            </p:cxnSp>
            <p:cxnSp>
              <p:nvCxnSpPr>
                <p:cNvPr id="425" name="Straight Connector 424"/>
                <p:cNvCxnSpPr>
                  <a:stCxn id="419" idx="0"/>
                </p:cNvCxnSpPr>
                <p:nvPr/>
              </p:nvCxnSpPr>
              <p:spPr>
                <a:xfrm flipV="1">
                  <a:off x="3773557" y="3498981"/>
                  <a:ext cx="62766" cy="225567"/>
                </a:xfrm>
                <a:prstGeom prst="line">
                  <a:avLst/>
                </a:prstGeom>
                <a:ln>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6" name="Rectangle 425"/>
                <p:cNvSpPr/>
                <p:nvPr/>
              </p:nvSpPr>
              <p:spPr bwMode="auto">
                <a:xfrm>
                  <a:off x="2698081" y="3374498"/>
                  <a:ext cx="705577" cy="231532"/>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a:t>
                  </a:r>
                  <a:br>
                    <a:rPr lang="en-US" sz="883" b="1" kern="0">
                      <a:solidFill>
                        <a:srgbClr val="00BCF2"/>
                      </a:solidFill>
                      <a:latin typeface="Segoe UI"/>
                      <a:ea typeface="Segoe UI" panose="020B0502040204020203" pitchFamily="34" charset="0"/>
                      <a:cs typeface="Segoe UI" panose="020B0502040204020203" pitchFamily="34" charset="0"/>
                    </a:rPr>
                  </a:br>
                  <a:r>
                    <a:rPr lang="en-US" sz="883" b="1" kern="0">
                      <a:solidFill>
                        <a:srgbClr val="00BCF2"/>
                      </a:solidFill>
                      <a:latin typeface="Segoe UI"/>
                      <a:ea typeface="Segoe UI" panose="020B0502040204020203" pitchFamily="34" charset="0"/>
                      <a:cs typeface="Segoe UI" panose="020B0502040204020203" pitchFamily="34" charset="0"/>
                    </a:rPr>
                    <a:t>West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sp>
              <p:nvSpPr>
                <p:cNvPr id="107" name="Oval 106"/>
                <p:cNvSpPr/>
                <p:nvPr/>
              </p:nvSpPr>
              <p:spPr bwMode="auto">
                <a:xfrm>
                  <a:off x="3834398" y="31752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8" name="Oval 107"/>
                <p:cNvSpPr/>
                <p:nvPr/>
              </p:nvSpPr>
              <p:spPr bwMode="auto">
                <a:xfrm>
                  <a:off x="3523267" y="333616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9" name="Oval 108"/>
                <p:cNvSpPr/>
                <p:nvPr/>
              </p:nvSpPr>
              <p:spPr bwMode="auto">
                <a:xfrm>
                  <a:off x="3406776" y="326395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0" name="Oval 109"/>
                <p:cNvSpPr/>
                <p:nvPr/>
              </p:nvSpPr>
              <p:spPr bwMode="auto">
                <a:xfrm>
                  <a:off x="3793495" y="343912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1" name="Oval 110"/>
                <p:cNvSpPr/>
                <p:nvPr/>
              </p:nvSpPr>
              <p:spPr bwMode="auto">
                <a:xfrm>
                  <a:off x="3179871" y="367208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2" name="Oval 111"/>
                <p:cNvSpPr/>
                <p:nvPr/>
              </p:nvSpPr>
              <p:spPr bwMode="auto">
                <a:xfrm>
                  <a:off x="2757139" y="321591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3" name="Oval 112"/>
                <p:cNvSpPr/>
                <p:nvPr/>
              </p:nvSpPr>
              <p:spPr bwMode="auto">
                <a:xfrm>
                  <a:off x="6104398" y="2885297"/>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4" name="Oval 113"/>
                <p:cNvSpPr/>
                <p:nvPr/>
              </p:nvSpPr>
              <p:spPr bwMode="auto">
                <a:xfrm>
                  <a:off x="6424785" y="3017408"/>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6" name="Oval 115"/>
                <p:cNvSpPr/>
                <p:nvPr/>
              </p:nvSpPr>
              <p:spPr bwMode="auto">
                <a:xfrm>
                  <a:off x="6310338" y="29216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7" name="Oval 116"/>
                <p:cNvSpPr/>
                <p:nvPr/>
              </p:nvSpPr>
              <p:spPr bwMode="auto">
                <a:xfrm>
                  <a:off x="9932240" y="342831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8" name="Oval 117"/>
                <p:cNvSpPr/>
                <p:nvPr/>
              </p:nvSpPr>
              <p:spPr bwMode="auto">
                <a:xfrm>
                  <a:off x="8370591" y="400522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grpSp>
          <p:nvGrpSpPr>
            <p:cNvPr id="14" name="Group 13"/>
            <p:cNvGrpSpPr/>
            <p:nvPr/>
          </p:nvGrpSpPr>
          <p:grpSpPr>
            <a:xfrm>
              <a:off x="5915748" y="2859948"/>
              <a:ext cx="613244" cy="533143"/>
              <a:chOff x="5915748" y="2859948"/>
              <a:chExt cx="613244" cy="533143"/>
            </a:xfrm>
          </p:grpSpPr>
          <p:pic>
            <p:nvPicPr>
              <p:cNvPr id="131" name="Picture 1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34341" y="2917966"/>
                <a:ext cx="494651" cy="475125"/>
              </a:xfrm>
              <a:prstGeom prst="rect">
                <a:avLst/>
              </a:prstGeom>
              <a:effectLst>
                <a:outerShdw blurRad="63500" sx="102000" sy="102000" algn="ctr" rotWithShape="0">
                  <a:prstClr val="black">
                    <a:alpha val="40000"/>
                  </a:prstClr>
                </a:outerShdw>
              </a:effectLst>
            </p:spPr>
          </p:pic>
          <p:pic>
            <p:nvPicPr>
              <p:cNvPr id="132" name="Picture 1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15748" y="2859948"/>
                <a:ext cx="494651" cy="475125"/>
              </a:xfrm>
              <a:prstGeom prst="rect">
                <a:avLst/>
              </a:prstGeom>
              <a:effectLst>
                <a:outerShdw blurRad="63500" sx="102000" sy="102000" algn="ctr" rotWithShape="0">
                  <a:prstClr val="black">
                    <a:alpha val="40000"/>
                  </a:prstClr>
                </a:outerShdw>
              </a:effectLst>
            </p:spPr>
          </p:pic>
        </p:grpSp>
        <p:sp>
          <p:nvSpPr>
            <p:cNvPr id="120" name="Oval 119"/>
            <p:cNvSpPr/>
            <p:nvPr/>
          </p:nvSpPr>
          <p:spPr bwMode="auto">
            <a:xfrm>
              <a:off x="6245540" y="3119492"/>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1" name="Oval 120"/>
            <p:cNvSpPr/>
            <p:nvPr/>
          </p:nvSpPr>
          <p:spPr bwMode="auto">
            <a:xfrm>
              <a:off x="6131629" y="3062963"/>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2" name="Rectangle 121"/>
            <p:cNvSpPr/>
            <p:nvPr/>
          </p:nvSpPr>
          <p:spPr bwMode="auto">
            <a:xfrm>
              <a:off x="5440234" y="3107943"/>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cxnSp>
          <p:nvCxnSpPr>
            <p:cNvPr id="123" name="Straight Connector 122"/>
            <p:cNvCxnSpPr>
              <a:endCxn id="121" idx="3"/>
            </p:cNvCxnSpPr>
            <p:nvPr/>
          </p:nvCxnSpPr>
          <p:spPr>
            <a:xfrm flipV="1">
              <a:off x="6032615" y="3125402"/>
              <a:ext cx="109727" cy="67242"/>
            </a:xfrm>
            <a:prstGeom prst="line">
              <a:avLst/>
            </a:prstGeom>
            <a:noFill/>
            <a:ln w="9525" cap="flat" cmpd="sng" algn="ctr">
              <a:solidFill>
                <a:schemeClr val="accent1"/>
              </a:solidFill>
              <a:prstDash val="solid"/>
              <a:headEnd type="none" w="med" len="med"/>
              <a:tailEnd type="none" w="med" len="med"/>
            </a:ln>
            <a:effectLst/>
          </p:spPr>
        </p:cxnSp>
        <p:cxnSp>
          <p:nvCxnSpPr>
            <p:cNvPr id="126" name="Straight Connector 125"/>
            <p:cNvCxnSpPr>
              <a:endCxn id="120" idx="3"/>
            </p:cNvCxnSpPr>
            <p:nvPr/>
          </p:nvCxnSpPr>
          <p:spPr>
            <a:xfrm flipV="1">
              <a:off x="6119669" y="3181931"/>
              <a:ext cx="136584" cy="139571"/>
            </a:xfrm>
            <a:prstGeom prst="line">
              <a:avLst/>
            </a:prstGeom>
            <a:noFill/>
            <a:ln w="9525" cap="flat" cmpd="sng" algn="ctr">
              <a:solidFill>
                <a:schemeClr val="accent1"/>
              </a:solidFill>
              <a:prstDash val="solid"/>
              <a:headEnd type="none" w="med" len="med"/>
              <a:tailEnd type="none" w="med" len="med"/>
            </a:ln>
            <a:effectLst/>
          </p:spPr>
        </p:cxnSp>
        <p:sp>
          <p:nvSpPr>
            <p:cNvPr id="127" name="Rectangle 126"/>
            <p:cNvSpPr/>
            <p:nvPr/>
          </p:nvSpPr>
          <p:spPr bwMode="auto">
            <a:xfrm>
              <a:off x="5610454" y="3278074"/>
              <a:ext cx="10146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grpSp>
          <p:nvGrpSpPr>
            <p:cNvPr id="128" name="Group 127"/>
            <p:cNvGrpSpPr/>
            <p:nvPr/>
          </p:nvGrpSpPr>
          <p:grpSpPr>
            <a:xfrm>
              <a:off x="1703915" y="2797040"/>
              <a:ext cx="1130851" cy="831703"/>
              <a:chOff x="1703915" y="2797040"/>
              <a:chExt cx="1130851" cy="831703"/>
            </a:xfrm>
          </p:grpSpPr>
          <p:pic>
            <p:nvPicPr>
              <p:cNvPr id="129" name="Picture 1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0115" y="3153618"/>
                <a:ext cx="494651" cy="475125"/>
              </a:xfrm>
              <a:prstGeom prst="rect">
                <a:avLst/>
              </a:prstGeom>
              <a:effectLst>
                <a:outerShdw blurRad="63500" sx="102000" sy="102000" algn="ctr" rotWithShape="0">
                  <a:prstClr val="black">
                    <a:alpha val="40000"/>
                  </a:prstClr>
                </a:outerShdw>
              </a:effectLst>
            </p:spPr>
          </p:pic>
          <p:sp>
            <p:nvSpPr>
              <p:cNvPr id="130" name="Rectangle 129"/>
              <p:cNvSpPr/>
              <p:nvPr/>
            </p:nvSpPr>
            <p:spPr bwMode="auto">
              <a:xfrm>
                <a:off x="1969704" y="3325754"/>
                <a:ext cx="49205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US</a:t>
                </a:r>
              </a:p>
            </p:txBody>
          </p:sp>
          <p:sp>
            <p:nvSpPr>
              <p:cNvPr id="133" name="Oval 132"/>
              <p:cNvSpPr/>
              <p:nvPr/>
            </p:nvSpPr>
            <p:spPr bwMode="auto">
              <a:xfrm>
                <a:off x="2550869" y="335937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pic>
            <p:nvPicPr>
              <p:cNvPr id="134" name="Picture 1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81739" y="2825366"/>
                <a:ext cx="494651" cy="475125"/>
              </a:xfrm>
              <a:prstGeom prst="rect">
                <a:avLst/>
              </a:prstGeom>
              <a:effectLst>
                <a:outerShdw blurRad="63500" sx="102000" sy="102000" algn="ctr" rotWithShape="0">
                  <a:prstClr val="black">
                    <a:alpha val="40000"/>
                  </a:prstClr>
                </a:outerShdw>
              </a:effectLst>
            </p:spPr>
          </p:pic>
          <p:sp>
            <p:nvSpPr>
              <p:cNvPr id="135" name="Rectangle 134"/>
              <p:cNvSpPr/>
              <p:nvPr/>
            </p:nvSpPr>
            <p:spPr bwMode="auto">
              <a:xfrm>
                <a:off x="1703915" y="2797040"/>
                <a:ext cx="9987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US 2</a:t>
                </a:r>
              </a:p>
            </p:txBody>
          </p:sp>
          <p:sp>
            <p:nvSpPr>
              <p:cNvPr id="146" name="Oval 145"/>
              <p:cNvSpPr/>
              <p:nvPr/>
            </p:nvSpPr>
            <p:spPr bwMode="auto">
              <a:xfrm>
                <a:off x="2492492" y="303111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sp>
        <p:nvSpPr>
          <p:cNvPr id="139" name="Rectangle 138"/>
          <p:cNvSpPr/>
          <p:nvPr/>
        </p:nvSpPr>
        <p:spPr bwMode="auto">
          <a:xfrm>
            <a:off x="-168953" y="4479659"/>
            <a:ext cx="3543407" cy="21605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100+ datacenters</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and</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Millions of Servers</a:t>
            </a:r>
          </a:p>
        </p:txBody>
      </p:sp>
      <p:sp>
        <p:nvSpPr>
          <p:cNvPr id="143" name="Oval 142"/>
          <p:cNvSpPr/>
          <p:nvPr/>
        </p:nvSpPr>
        <p:spPr bwMode="auto">
          <a:xfrm flipV="1">
            <a:off x="3488486" y="4741314"/>
            <a:ext cx="44820" cy="723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37">
              <a:defRPr/>
            </a:pPr>
            <a:endParaRPr lang="en-US" sz="1765">
              <a:solidFill>
                <a:srgbClr val="0078D7"/>
              </a:solidFill>
              <a:latin typeface="Segoe UI"/>
            </a:endParaRPr>
          </a:p>
        </p:txBody>
      </p:sp>
      <p:grpSp>
        <p:nvGrpSpPr>
          <p:cNvPr id="147" name="Group 146"/>
          <p:cNvGrpSpPr/>
          <p:nvPr/>
        </p:nvGrpSpPr>
        <p:grpSpPr>
          <a:xfrm>
            <a:off x="412725" y="6912924"/>
            <a:ext cx="164676" cy="361475"/>
            <a:chOff x="680574" y="5797942"/>
            <a:chExt cx="149775" cy="368723"/>
          </a:xfrm>
        </p:grpSpPr>
        <p:sp>
          <p:nvSpPr>
            <p:cNvPr id="149" name="Rectangle 148"/>
            <p:cNvSpPr/>
            <p:nvPr/>
          </p:nvSpPr>
          <p:spPr bwMode="auto">
            <a:xfrm>
              <a:off x="680574" y="6020361"/>
              <a:ext cx="146304" cy="146304"/>
            </a:xfrm>
            <a:prstGeom prst="rect">
              <a:avLst/>
            </a:prstGeom>
            <a:solidFill>
              <a:schemeClr val="accent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a:solidFill>
                    <a:srgbClr val="00BCF2"/>
                  </a:solidFill>
                  <a:latin typeface="Segoe UI"/>
                  <a:cs typeface="Segoe UI" pitchFamily="34" charset="0"/>
                </a:rPr>
                <a:t>Sovereign datacenters</a:t>
              </a:r>
            </a:p>
          </p:txBody>
        </p:sp>
        <p:sp>
          <p:nvSpPr>
            <p:cNvPr id="150" name="Rectangle 149"/>
            <p:cNvSpPr/>
            <p:nvPr/>
          </p:nvSpPr>
          <p:spPr bwMode="auto">
            <a:xfrm>
              <a:off x="684045" y="5797942"/>
              <a:ext cx="146304" cy="146304"/>
            </a:xfrm>
            <a:prstGeom prst="rect">
              <a:avLst/>
            </a:prstGeom>
            <a:solidFill>
              <a:schemeClr val="accent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dirty="0">
                  <a:solidFill>
                    <a:srgbClr val="0078D7"/>
                  </a:solidFill>
                  <a:latin typeface="Segoe UI"/>
                  <a:cs typeface="Segoe UI" pitchFamily="34" charset="0"/>
                </a:rPr>
                <a:t>Global datacenters</a:t>
              </a:r>
            </a:p>
          </p:txBody>
        </p:sp>
      </p:grpSp>
      <p:pic>
        <p:nvPicPr>
          <p:cNvPr id="137" name="Picture 136"/>
          <p:cNvPicPr>
            <a:picLocks noChangeAspect="1"/>
          </p:cNvPicPr>
          <p:nvPr/>
        </p:nvPicPr>
        <p:blipFill rotWithShape="1">
          <a:blip r:embed="rId10" cstate="print">
            <a:extLst>
              <a:ext uri="{28A0092B-C50C-407E-A947-70E740481C1C}">
                <a14:useLocalDpi xmlns:a14="http://schemas.microsoft.com/office/drawing/2010/main"/>
              </a:ext>
            </a:extLst>
          </a:blip>
          <a:srcRect b="-9725"/>
          <a:stretch/>
        </p:blipFill>
        <p:spPr>
          <a:xfrm>
            <a:off x="71842" y="3313658"/>
            <a:ext cx="1813815" cy="929533"/>
          </a:xfrm>
          <a:prstGeom prst="rect">
            <a:avLst/>
          </a:prstGeom>
        </p:spPr>
      </p:pic>
      <p:pic>
        <p:nvPicPr>
          <p:cNvPr id="148" name="Picture 14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9832612" y="4359570"/>
            <a:ext cx="1786653" cy="883849"/>
          </a:xfrm>
          <a:prstGeom prst="rect">
            <a:avLst/>
          </a:prstGeom>
        </p:spPr>
      </p:pic>
      <p:pic>
        <p:nvPicPr>
          <p:cNvPr id="151" name="Picture 150" descr="Automatically generated description: a view of a mountain"/>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3185275" y="596672"/>
            <a:ext cx="1809336" cy="887008"/>
          </a:xfrm>
          <a:prstGeom prst="rect">
            <a:avLst/>
          </a:prstGeom>
        </p:spPr>
      </p:pic>
      <p:pic>
        <p:nvPicPr>
          <p:cNvPr id="152" name="Picture 151" descr="Automatically generated description: tree, building, nintendo, nature"/>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811498" y="4292894"/>
            <a:ext cx="1800773" cy="862881"/>
          </a:xfrm>
          <a:prstGeom prst="rect">
            <a:avLst/>
          </a:prstGeom>
        </p:spPr>
      </p:pic>
      <p:pic>
        <p:nvPicPr>
          <p:cNvPr id="153" name="Picture 152" descr="Automatically generated description: a large house"/>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850005" y="1698499"/>
            <a:ext cx="1804987" cy="882528"/>
          </a:xfrm>
          <a:prstGeom prst="rect">
            <a:avLst/>
          </a:prstGeom>
        </p:spPr>
      </p:pic>
      <p:pic>
        <p:nvPicPr>
          <p:cNvPr id="155" name="Picture 15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521099" y="3632932"/>
            <a:ext cx="1791244" cy="834211"/>
          </a:xfrm>
          <a:prstGeom prst="rect">
            <a:avLst/>
          </a:prstGeom>
        </p:spPr>
      </p:pic>
      <p:pic>
        <p:nvPicPr>
          <p:cNvPr id="156" name="Picture 155" descr="Automatically generated description: building, electronics, nintendo"/>
          <p:cNvPicPr>
            <a:picLocks noChangeAspect="1"/>
          </p:cNvPicPr>
          <p:nvPr/>
        </p:nvPicPr>
        <p:blipFill>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a:ext>
            </a:extLst>
          </a:blip>
          <a:stretch>
            <a:fillRect/>
          </a:stretch>
        </p:blipFill>
        <p:spPr>
          <a:xfrm>
            <a:off x="71842" y="1710096"/>
            <a:ext cx="1712903" cy="972653"/>
          </a:xfrm>
          <a:prstGeom prst="rect">
            <a:avLst/>
          </a:prstGeom>
        </p:spPr>
      </p:pic>
      <p:pic>
        <p:nvPicPr>
          <p:cNvPr id="157" name="Picture 15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975125" y="600832"/>
            <a:ext cx="1827279" cy="871113"/>
          </a:xfrm>
          <a:prstGeom prst="rect">
            <a:avLst/>
          </a:prstGeom>
        </p:spPr>
      </p:pic>
      <p:pic>
        <p:nvPicPr>
          <p:cNvPr id="2" name="Picture 1"/>
          <p:cNvPicPr>
            <a:picLocks noChangeAspect="1"/>
          </p:cNvPicPr>
          <p:nvPr/>
        </p:nvPicPr>
        <p:blipFill>
          <a:blip r:embed="rId20"/>
          <a:stretch>
            <a:fillRect/>
          </a:stretch>
        </p:blipFill>
        <p:spPr>
          <a:xfrm>
            <a:off x="6467803" y="5670117"/>
            <a:ext cx="2521724" cy="698104"/>
          </a:xfrm>
          <a:prstGeom prst="rect">
            <a:avLst/>
          </a:prstGeom>
        </p:spPr>
      </p:pic>
    </p:spTree>
    <p:extLst>
      <p:ext uri="{BB962C8B-B14F-4D97-AF65-F5344CB8AC3E}">
        <p14:creationId xmlns:p14="http://schemas.microsoft.com/office/powerpoint/2010/main" val="188486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4546A"/>
      </a:hlink>
      <a:folHlink>
        <a:srgbClr val="BFBFB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2060"/>
      </a:hlink>
      <a:folHlink>
        <a:srgbClr val="00206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 [Read-Only]" id="{02062F7B-93A9-426E-B10E-A9B5861ECC28}" vid="{C1BCA5F8-9CDB-4F6F-BC79-169B0A0BAF83}"/>
    </a:ext>
  </a:extLst>
</a:theme>
</file>

<file path=ppt/theme/theme12.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4.xml><?xml version="1.0" encoding="utf-8"?>
<a:theme xmlns:a="http://schemas.openxmlformats.org/drawingml/2006/main" name="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5.xml><?xml version="1.0" encoding="utf-8"?>
<a:theme xmlns:a="http://schemas.openxmlformats.org/drawingml/2006/main" name="1_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16.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7.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8.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9.xml><?xml version="1.0" encoding="utf-8"?>
<a:theme xmlns:a="http://schemas.openxmlformats.org/drawingml/2006/main" name="1_3-50120_USPS_FY18_Kickoff-ISU_Template_Light">
  <a:themeElements>
    <a:clrScheme name="USPS FY18">
      <a:dk1>
        <a:srgbClr val="272727"/>
      </a:dk1>
      <a:lt1>
        <a:srgbClr val="FFFFFF"/>
      </a:lt1>
      <a:dk2>
        <a:srgbClr val="0078D7"/>
      </a:dk2>
      <a:lt2>
        <a:srgbClr val="EAEAEA"/>
      </a:lt2>
      <a:accent1>
        <a:srgbClr val="0078D7"/>
      </a:accent1>
      <a:accent2>
        <a:srgbClr val="002050"/>
      </a:accent2>
      <a:accent3>
        <a:srgbClr val="5C2D91"/>
      </a:accent3>
      <a:accent4>
        <a:srgbClr val="00BCF2"/>
      </a:accent4>
      <a:accent5>
        <a:srgbClr val="505050"/>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PS_FY18_Kickoff-ISU 16x9 Template_v02.potx" id="{0D3F4848-1020-4927-8012-BBE845A69779}" vid="{960EA15F-F286-4A85-9AE5-B2A1BB0794D1}"/>
    </a:ext>
  </a:extLst>
</a:theme>
</file>

<file path=ppt/theme/theme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_Exchange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1.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22.xml><?xml version="1.0" encoding="utf-8"?>
<a:theme xmlns:a="http://schemas.openxmlformats.org/drawingml/2006/main" name="1_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4.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5.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6.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7.xml><?xml version="1.0" encoding="utf-8"?>
<a:theme xmlns:a="http://schemas.openxmlformats.org/drawingml/2006/main" name="1_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E89CD19F-A340-41F0-AF0A-080B1F769845}" vid="{8F57A22D-FED1-4A9D-9F43-716A7DE024A6}"/>
    </a:ext>
  </a:ext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565C02AF658144A8DE5D5B50E10A78" ma:contentTypeVersion="4" ma:contentTypeDescription="Create a new document." ma:contentTypeScope="" ma:versionID="d5f057f44e9554dc898ba2306ad73807">
  <xsd:schema xmlns:xsd="http://www.w3.org/2001/XMLSchema" xmlns:xs="http://www.w3.org/2001/XMLSchema" xmlns:p="http://schemas.microsoft.com/office/2006/metadata/properties" xmlns:ns2="b0912748-34d3-43fe-abbe-13b67236eefa" xmlns:ns3="569bab51-8b7b-4298-948e-4a5b4fcfb50f" targetNamespace="http://schemas.microsoft.com/office/2006/metadata/properties" ma:root="true" ma:fieldsID="65f5f68fbffdf05e0205d4fc29ae8a9f" ns2:_="" ns3:_="">
    <xsd:import namespace="b0912748-34d3-43fe-abbe-13b67236eefa"/>
    <xsd:import namespace="569bab51-8b7b-4298-948e-4a5b4fcfb5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12748-34d3-43fe-abbe-13b67236ee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ab51-8b7b-4298-948e-4a5b4fcfb50f"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7D4490-1132-4E7F-B0D1-4CD06AED0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912748-34d3-43fe-abbe-13b67236eefa"/>
    <ds:schemaRef ds:uri="569bab51-8b7b-4298-948e-4a5b4fcfb5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6B91D3-A136-4438-8640-2572A86FC4BA}">
  <ds:schemaRefs>
    <ds:schemaRef ds:uri="http://schemas.microsoft.com/sharepoint/v3/contenttype/forms"/>
  </ds:schemaRefs>
</ds:datastoreItem>
</file>

<file path=customXml/itemProps3.xml><?xml version="1.0" encoding="utf-8"?>
<ds:datastoreItem xmlns:ds="http://schemas.openxmlformats.org/officeDocument/2006/customXml" ds:itemID="{95782AB7-3F39-4C9B-A0DC-6F7358F6AE91}">
  <ds:schemaRefs>
    <ds:schemaRef ds:uri="http://schemas.microsoft.com/office/2006/documentManagement/types"/>
    <ds:schemaRef ds:uri="http://purl.org/dc/terms/"/>
    <ds:schemaRef ds:uri="http://schemas.openxmlformats.org/package/2006/metadata/core-properties"/>
    <ds:schemaRef ds:uri="569bab51-8b7b-4298-948e-4a5b4fcfb50f"/>
    <ds:schemaRef ds:uri="http://purl.org/dc/dcmitype/"/>
    <ds:schemaRef ds:uri="http://schemas.microsoft.com/office/infopath/2007/PartnerControls"/>
    <ds:schemaRef ds:uri="b0912748-34d3-43fe-abbe-13b67236eefa"/>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3175</TotalTime>
  <Words>2721</Words>
  <Application>Microsoft Office PowerPoint</Application>
  <PresentationFormat>Widescreen</PresentationFormat>
  <Paragraphs>479</Paragraphs>
  <Slides>43</Slides>
  <Notes>28</Notes>
  <HiddenSlides>0</HiddenSlides>
  <MMClips>0</MMClips>
  <ScaleCrop>false</ScaleCrop>
  <HeadingPairs>
    <vt:vector size="8" baseType="variant">
      <vt:variant>
        <vt:lpstr>Fonts Used</vt:lpstr>
      </vt:variant>
      <vt:variant>
        <vt:i4>11</vt:i4>
      </vt:variant>
      <vt:variant>
        <vt:lpstr>Theme</vt:lpstr>
      </vt:variant>
      <vt:variant>
        <vt:i4>22</vt:i4>
      </vt:variant>
      <vt:variant>
        <vt:lpstr>Embedded OLE Servers</vt:lpstr>
      </vt:variant>
      <vt:variant>
        <vt:i4>1</vt:i4>
      </vt:variant>
      <vt:variant>
        <vt:lpstr>Slide Titles</vt:lpstr>
      </vt:variant>
      <vt:variant>
        <vt:i4>43</vt:i4>
      </vt:variant>
    </vt:vector>
  </HeadingPairs>
  <TitlesOfParts>
    <vt:vector size="77" baseType="lpstr">
      <vt:lpstr>ＭＳ Ｐゴシック</vt:lpstr>
      <vt:lpstr>ＭＳ Ｐゴシック</vt:lpstr>
      <vt:lpstr>Arial</vt:lpstr>
      <vt:lpstr>Arial Bold</vt:lpstr>
      <vt:lpstr>Calibri</vt:lpstr>
      <vt:lpstr>Kozuka Gothic Pro R</vt:lpstr>
      <vt:lpstr>Segoe UI</vt:lpstr>
      <vt:lpstr>Segoe UI Light</vt:lpstr>
      <vt:lpstr>Segoe UI Semibold</vt:lpstr>
      <vt:lpstr>Segoe UI Semilight</vt:lpstr>
      <vt:lpstr>Wingdings</vt:lpstr>
      <vt:lpstr>1_Office Theme</vt:lpstr>
      <vt:lpstr>Azure_PPT_template 1</vt:lpstr>
      <vt:lpstr>USETHIS_1_6-50001_WPC 2016 Keynote Template</vt:lpstr>
      <vt:lpstr>3_WHITE TEMPLATE</vt:lpstr>
      <vt:lpstr>1_6-50001_WPC 2016 Breakout Template</vt:lpstr>
      <vt:lpstr>6-30537_Envision 2016 Concurrent Template_Dark</vt:lpstr>
      <vt:lpstr>1_6-50029_S4_Q1_FY17_Light_Template</vt:lpstr>
      <vt:lpstr>Server and Cloud 2013</vt:lpstr>
      <vt:lpstr>1_Server and Cloud 2013</vt:lpstr>
      <vt:lpstr>5_Office Theme</vt:lpstr>
      <vt:lpstr>1_5-30551_TR19_BO_CT_Template</vt:lpstr>
      <vt:lpstr>1_5-50091_TR24_BO_CT_Template</vt:lpstr>
      <vt:lpstr>5-50113_Microsoft_Ready_Light_Template</vt:lpstr>
      <vt:lpstr>DARK GRAY TEMPLATE</vt:lpstr>
      <vt:lpstr>1_DARK GRAY TEMPLATE</vt:lpstr>
      <vt:lpstr>WHITE TEMPLATE</vt:lpstr>
      <vt:lpstr>LIGHT GRAY TEMPLATE</vt:lpstr>
      <vt:lpstr>1_5-50113_Microsoft_Ready_Light_Template</vt:lpstr>
      <vt:lpstr>1_3-50120_USPS_FY18_Kickoff-ISU_Template_Light</vt:lpstr>
      <vt:lpstr>1_Exchange Template 2012 - White Background</vt:lpstr>
      <vt:lpstr>Openess 16-9_June-2014</vt:lpstr>
      <vt:lpstr>1_Openess 16-9_June-2014</vt:lpstr>
      <vt:lpstr>think-cell Slide</vt:lpstr>
      <vt:lpstr>PowerPoint Presentation</vt:lpstr>
      <vt:lpstr>Agenda</vt:lpstr>
      <vt:lpstr>Some Azure Trivia …</vt:lpstr>
      <vt:lpstr>During the Sochi Olympics how many simultaneous online users watched the USA/Canada Hockey Game via Azure?</vt:lpstr>
      <vt:lpstr>How many compliancy offerings does Azure offer? </vt:lpstr>
      <vt:lpstr>Azure compliance Largest compliance portfolio in the industry </vt:lpstr>
      <vt:lpstr>How many HD Blu Ray DVD’s could travel across the Azure network every second?</vt:lpstr>
      <vt:lpstr>How many times could the Microsoft Fiber Optic Network that connect our Azure datacenters stretch to the moon and back?</vt:lpstr>
      <vt:lpstr>Microsoft infrastructure investments  </vt:lpstr>
      <vt:lpstr>In general, do we cool our Azure Data Centers?</vt:lpstr>
      <vt:lpstr>What percentage of new workloads in Azure are Linux?</vt:lpstr>
      <vt:lpstr>Azure + Open Source Momentum</vt:lpstr>
      <vt:lpstr>Our competitive reality…</vt:lpstr>
      <vt:lpstr>Open Source on Azure: V-Team Members</vt:lpstr>
      <vt:lpstr>Cloud Computing Models</vt:lpstr>
      <vt:lpstr>PowerPoint Presentation</vt:lpstr>
      <vt:lpstr>Azure Infrastructure Breadth</vt:lpstr>
      <vt:lpstr>Azure Virtual Machines</vt:lpstr>
      <vt:lpstr>PowerPoint Presentation</vt:lpstr>
      <vt:lpstr>IaaS Virtual Machines</vt:lpstr>
      <vt:lpstr>Managed Disks</vt:lpstr>
      <vt:lpstr>Using Managed Disks for HA</vt:lpstr>
      <vt:lpstr>Unmanaged Disks</vt:lpstr>
      <vt:lpstr>Managed Disks</vt:lpstr>
      <vt:lpstr>Availability Set</vt:lpstr>
      <vt:lpstr>Availability Set</vt:lpstr>
      <vt:lpstr>Options for Highly Available VMs</vt:lpstr>
      <vt:lpstr>Let’s Take A Look </vt:lpstr>
      <vt:lpstr>Azure  Networking</vt:lpstr>
      <vt:lpstr>The big (network) picture</vt:lpstr>
      <vt:lpstr>Connectivity Options to Azure</vt:lpstr>
      <vt:lpstr>Azure Load Balancer</vt:lpstr>
      <vt:lpstr>Azure  Storage</vt:lpstr>
      <vt:lpstr>Key Concepts</vt:lpstr>
      <vt:lpstr>Four Services</vt:lpstr>
      <vt:lpstr>Four Services</vt:lpstr>
      <vt:lpstr>Key IaaS Workloads</vt:lpstr>
      <vt:lpstr>Business Continuity and High Availability  with Microsoft Azure </vt:lpstr>
      <vt:lpstr>PowerPoint Presentation</vt:lpstr>
      <vt:lpstr>Gartner Magic Quadrant Leader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Matt Hester</dc:creator>
  <cp:lastModifiedBy>Matt Hester</cp:lastModifiedBy>
  <cp:revision>43</cp:revision>
  <dcterms:created xsi:type="dcterms:W3CDTF">2016-05-13T15:37:34Z</dcterms:created>
  <dcterms:modified xsi:type="dcterms:W3CDTF">2017-09-20T17:30:54Z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0x010100A9565C02AF658144A8DE5D5B50E10A78</vt:lpwstr>
  </property>
</Properties>
</file>